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56" r:id="rId5"/>
    <p:sldId id="262" r:id="rId6"/>
    <p:sldId id="257" r:id="rId7"/>
    <p:sldId id="258" r:id="rId8"/>
    <p:sldId id="259" r:id="rId9"/>
    <p:sldId id="260" r:id="rId1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81" d="100"/>
          <a:sy n="81" d="100"/>
        </p:scale>
        <p:origin x="706"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6721D0F-3AC4-472C-9C50-BF6FF81DF214}" type="datetimeFigureOut">
              <a:rPr lang="en-US" smtClean="0"/>
              <a:t>2/8/2023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A4D8402-AF99-46FE-A913-05D4B1696820}" type="slidenum">
              <a:rPr lang="en-US" smtClean="0"/>
              <a:t>‹#›</a:t>
            </a:fld>
            <a:endParaRPr lang="en-US"/>
          </a:p>
        </p:txBody>
      </p:sp>
    </p:spTree>
    <p:extLst>
      <p:ext uri="{BB962C8B-B14F-4D97-AF65-F5344CB8AC3E}">
        <p14:creationId xmlns:p14="http://schemas.microsoft.com/office/powerpoint/2010/main" val="35662763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0"/>
              </a:spcAft>
              <a:buFont typeface="+mj-lt"/>
              <a:buAutoNum type="arabicPeriod"/>
              <a:tabLst>
                <a:tab pos="457200" algn="l"/>
              </a:tabLst>
            </a:pP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What are some of the structures and processes to ensure compliance with this criteria?</a:t>
            </a:r>
          </a:p>
          <a:p>
            <a:pPr marL="342900" marR="0" lvl="0" indent="-342900">
              <a:spcBef>
                <a:spcPts val="0"/>
              </a:spcBef>
              <a:spcAft>
                <a:spcPts val="0"/>
              </a:spcAft>
              <a:buFont typeface="+mj-lt"/>
              <a:buAutoNum type="arabicPeriod"/>
              <a:tabLst>
                <a:tab pos="457200" algn="l"/>
              </a:tabLst>
            </a:pP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What data is used to reach informed decisions?</a:t>
            </a:r>
          </a:p>
          <a:p>
            <a:pPr marL="342900" marR="0" lvl="0" indent="-342900">
              <a:spcBef>
                <a:spcPts val="0"/>
              </a:spcBef>
              <a:spcAft>
                <a:spcPts val="0"/>
              </a:spcAft>
              <a:buFont typeface="+mj-lt"/>
              <a:buAutoNum type="arabicPeriod"/>
              <a:tabLst>
                <a:tab pos="457200" algn="l"/>
              </a:tabLst>
            </a:pP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How does the administration ensure that we have effective collaborative structures in setting academic requirements?  Can you name some of them?</a:t>
            </a:r>
          </a:p>
          <a:p>
            <a:endParaRPr lang="en-US" dirty="0"/>
          </a:p>
        </p:txBody>
      </p:sp>
      <p:sp>
        <p:nvSpPr>
          <p:cNvPr id="4" name="Slide Number Placeholder 3"/>
          <p:cNvSpPr>
            <a:spLocks noGrp="1"/>
          </p:cNvSpPr>
          <p:nvPr>
            <p:ph type="sldNum" sz="quarter" idx="5"/>
          </p:nvPr>
        </p:nvSpPr>
        <p:spPr/>
        <p:txBody>
          <a:bodyPr/>
          <a:lstStyle/>
          <a:p>
            <a:fld id="{FA4D8402-AF99-46FE-A913-05D4B1696820}" type="slidenum">
              <a:rPr lang="en-US" smtClean="0"/>
              <a:t>3</a:t>
            </a:fld>
            <a:endParaRPr lang="en-US"/>
          </a:p>
        </p:txBody>
      </p:sp>
    </p:spTree>
    <p:extLst>
      <p:ext uri="{BB962C8B-B14F-4D97-AF65-F5344CB8AC3E}">
        <p14:creationId xmlns:p14="http://schemas.microsoft.com/office/powerpoint/2010/main" val="815583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0"/>
              </a:spcAft>
              <a:buFont typeface="+mj-lt"/>
              <a:buAutoNum type="arabicPeriod"/>
              <a:tabLst>
                <a:tab pos="457200" algn="l"/>
              </a:tabLst>
            </a:pP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With the new building, our infrastructure is more than sufficient to support it’s operations.  We endeavor to hire qualified and trained operational staff but we need continued improvement in this area.</a:t>
            </a:r>
          </a:p>
          <a:p>
            <a:pPr marL="342900" marR="0" lvl="0" indent="-342900">
              <a:spcBef>
                <a:spcPts val="0"/>
              </a:spcBef>
              <a:spcAft>
                <a:spcPts val="0"/>
              </a:spcAft>
              <a:buFont typeface="+mj-lt"/>
              <a:buAutoNum type="arabicPeriod"/>
              <a:tabLst>
                <a:tab pos="457200" algn="l"/>
              </a:tabLst>
            </a:pP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Remind people of our mission and vision statement</a:t>
            </a:r>
          </a:p>
          <a:p>
            <a:pPr marL="342900" marR="0" lvl="0" indent="-342900">
              <a:spcBef>
                <a:spcPts val="0"/>
              </a:spcBef>
              <a:spcAft>
                <a:spcPts val="0"/>
              </a:spcAft>
              <a:buFont typeface="+mj-lt"/>
              <a:buAutoNum type="arabicPeriod"/>
              <a:tabLst>
                <a:tab pos="457200" algn="l"/>
              </a:tabLst>
            </a:pP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Improvements have been made in this area, however, more needs to be done.  We have the finance committee, quarterly financials, annual audit, federal index number (1.5) and endeavoring to issue quarterly financials for each department.  Grants have helped with our finances to meet our educational goals.</a:t>
            </a:r>
          </a:p>
          <a:p>
            <a:pPr marL="342900" marR="0" lvl="0" indent="-342900">
              <a:spcBef>
                <a:spcPts val="0"/>
              </a:spcBef>
              <a:spcAft>
                <a:spcPts val="0"/>
              </a:spcAft>
              <a:buFont typeface="+mj-lt"/>
              <a:buAutoNum type="arabicPeriod"/>
              <a:tabLst>
                <a:tab pos="457200" algn="l"/>
              </a:tabLst>
            </a:pP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The budget is a group effort by each department that reflects fiscal allocations to achieve our educational purposes.  Our annual budget has increased over the past few years in order to meet this goal and other goals.</a:t>
            </a:r>
          </a:p>
          <a:p>
            <a:endParaRPr lang="en-US" dirty="0"/>
          </a:p>
        </p:txBody>
      </p:sp>
      <p:sp>
        <p:nvSpPr>
          <p:cNvPr id="4" name="Slide Number Placeholder 3"/>
          <p:cNvSpPr>
            <a:spLocks noGrp="1"/>
          </p:cNvSpPr>
          <p:nvPr>
            <p:ph type="sldNum" sz="quarter" idx="5"/>
          </p:nvPr>
        </p:nvSpPr>
        <p:spPr/>
        <p:txBody>
          <a:bodyPr/>
          <a:lstStyle/>
          <a:p>
            <a:fld id="{FA4D8402-AF99-46FE-A913-05D4B1696820}" type="slidenum">
              <a:rPr lang="en-US" smtClean="0"/>
              <a:t>5</a:t>
            </a:fld>
            <a:endParaRPr lang="en-US"/>
          </a:p>
        </p:txBody>
      </p:sp>
    </p:spTree>
    <p:extLst>
      <p:ext uri="{BB962C8B-B14F-4D97-AF65-F5344CB8AC3E}">
        <p14:creationId xmlns:p14="http://schemas.microsoft.com/office/powerpoint/2010/main" val="23320478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0"/>
              </a:spcAft>
              <a:buFont typeface="+mj-lt"/>
              <a:buAutoNum type="arabicPeriod"/>
              <a:tabLst>
                <a:tab pos="457200" algn="l"/>
              </a:tabLst>
            </a:pP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Emily</a:t>
            </a:r>
          </a:p>
          <a:p>
            <a:pPr marL="342900" marR="0" lvl="0" indent="-342900">
              <a:spcBef>
                <a:spcPts val="0"/>
              </a:spcBef>
              <a:spcAft>
                <a:spcPts val="0"/>
              </a:spcAft>
              <a:buFont typeface="+mj-lt"/>
              <a:buAutoNum type="arabicPeriod"/>
              <a:tabLst>
                <a:tab pos="457200" algn="l"/>
              </a:tabLst>
            </a:pP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The budget form requires linking expenditures to Strategic Planning and Assessment. Meeting with each director.  How do we link processes for student Learning, evaluation of student learning and evaluation of operations?</a:t>
            </a:r>
          </a:p>
          <a:p>
            <a:pPr marL="342900" marR="0" lvl="0" indent="-342900">
              <a:spcBef>
                <a:spcPts val="0"/>
              </a:spcBef>
              <a:spcAft>
                <a:spcPts val="0"/>
              </a:spcAft>
              <a:buFont typeface="+mj-lt"/>
              <a:buAutoNum type="arabicPeriod"/>
              <a:tabLst>
                <a:tab pos="457200" algn="l"/>
              </a:tabLst>
            </a:pP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Emily</a:t>
            </a:r>
          </a:p>
          <a:p>
            <a:pPr marL="342900" marR="0" lvl="0" indent="-342900">
              <a:spcBef>
                <a:spcPts val="0"/>
              </a:spcBef>
              <a:spcAft>
                <a:spcPts val="0"/>
              </a:spcAft>
              <a:buFont typeface="+mj-lt"/>
              <a:buAutoNum type="arabicPeriod"/>
              <a:tabLst>
                <a:tab pos="457200" algn="l"/>
              </a:tabLst>
            </a:pP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Emily</a:t>
            </a:r>
          </a:p>
          <a:p>
            <a:pPr marL="342900" marR="0" lvl="0" indent="-342900">
              <a:spcBef>
                <a:spcPts val="0"/>
              </a:spcBef>
              <a:spcAft>
                <a:spcPts val="0"/>
              </a:spcAft>
              <a:buFont typeface="+mj-lt"/>
              <a:buAutoNum type="arabicPeriod"/>
              <a:tabLst>
                <a:tab pos="457200" algn="l"/>
              </a:tabLst>
            </a:pP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Emily</a:t>
            </a:r>
          </a:p>
          <a:p>
            <a:pPr marL="342900" marR="0" lvl="0" indent="-342900">
              <a:spcBef>
                <a:spcPts val="0"/>
              </a:spcBef>
              <a:spcAft>
                <a:spcPts val="0"/>
              </a:spcAft>
              <a:buFont typeface="+mj-lt"/>
              <a:buAutoNum type="arabicPeriod"/>
              <a:tabLst>
                <a:tab pos="457200" algn="l"/>
              </a:tabLst>
            </a:pP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How do we do this</a:t>
            </a:r>
            <a:endParaRPr lang="en-US" dirty="0"/>
          </a:p>
        </p:txBody>
      </p:sp>
      <p:sp>
        <p:nvSpPr>
          <p:cNvPr id="4" name="Slide Number Placeholder 3"/>
          <p:cNvSpPr>
            <a:spLocks noGrp="1"/>
          </p:cNvSpPr>
          <p:nvPr>
            <p:ph type="sldNum" sz="quarter" idx="5"/>
          </p:nvPr>
        </p:nvSpPr>
        <p:spPr/>
        <p:txBody>
          <a:bodyPr/>
          <a:lstStyle/>
          <a:p>
            <a:fld id="{FA4D8402-AF99-46FE-A913-05D4B1696820}" type="slidenum">
              <a:rPr lang="en-US" smtClean="0"/>
              <a:t>6</a:t>
            </a:fld>
            <a:endParaRPr lang="en-US"/>
          </a:p>
        </p:txBody>
      </p:sp>
    </p:spTree>
    <p:extLst>
      <p:ext uri="{BB962C8B-B14F-4D97-AF65-F5344CB8AC3E}">
        <p14:creationId xmlns:p14="http://schemas.microsoft.com/office/powerpoint/2010/main" val="2525050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9C15D-2357-42E6-ABF1-33260B41DB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8430242-AFB1-4450-842E-F98B60D46C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F9411B3-CF5A-42D7-B3FE-FBD9AA4884B5}"/>
              </a:ext>
            </a:extLst>
          </p:cNvPr>
          <p:cNvSpPr>
            <a:spLocks noGrp="1"/>
          </p:cNvSpPr>
          <p:nvPr>
            <p:ph type="dt" sz="half" idx="10"/>
          </p:nvPr>
        </p:nvSpPr>
        <p:spPr/>
        <p:txBody>
          <a:bodyPr/>
          <a:lstStyle/>
          <a:p>
            <a:fld id="{B4A151D0-E88A-4CAF-92EE-84AE699C13C9}" type="datetimeFigureOut">
              <a:rPr lang="en-US" smtClean="0"/>
              <a:t>2/8/2023</a:t>
            </a:fld>
            <a:endParaRPr lang="en-US"/>
          </a:p>
        </p:txBody>
      </p:sp>
      <p:sp>
        <p:nvSpPr>
          <p:cNvPr id="5" name="Footer Placeholder 4">
            <a:extLst>
              <a:ext uri="{FF2B5EF4-FFF2-40B4-BE49-F238E27FC236}">
                <a16:creationId xmlns:a16="http://schemas.microsoft.com/office/drawing/2014/main" id="{8B8A722A-3CF1-416B-8EE7-ED94B82C55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5B25B7-674C-406F-929B-362B0A6CF1B9}"/>
              </a:ext>
            </a:extLst>
          </p:cNvPr>
          <p:cNvSpPr>
            <a:spLocks noGrp="1"/>
          </p:cNvSpPr>
          <p:nvPr>
            <p:ph type="sldNum" sz="quarter" idx="12"/>
          </p:nvPr>
        </p:nvSpPr>
        <p:spPr/>
        <p:txBody>
          <a:bodyPr/>
          <a:lstStyle/>
          <a:p>
            <a:fld id="{DEA79E72-8A4C-4FAB-9371-6F77D0DCF73E}" type="slidenum">
              <a:rPr lang="en-US" smtClean="0"/>
              <a:t>‹#›</a:t>
            </a:fld>
            <a:endParaRPr lang="en-US"/>
          </a:p>
        </p:txBody>
      </p:sp>
    </p:spTree>
    <p:extLst>
      <p:ext uri="{BB962C8B-B14F-4D97-AF65-F5344CB8AC3E}">
        <p14:creationId xmlns:p14="http://schemas.microsoft.com/office/powerpoint/2010/main" val="1481324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E9727-1E20-4BED-B50D-B9FA6480A0E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AB3221B-15AE-46B9-B1D9-DDD8FF5EEA9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43FEF4-F357-4D3F-BDBA-CACCA4135825}"/>
              </a:ext>
            </a:extLst>
          </p:cNvPr>
          <p:cNvSpPr>
            <a:spLocks noGrp="1"/>
          </p:cNvSpPr>
          <p:nvPr>
            <p:ph type="dt" sz="half" idx="10"/>
          </p:nvPr>
        </p:nvSpPr>
        <p:spPr/>
        <p:txBody>
          <a:bodyPr/>
          <a:lstStyle/>
          <a:p>
            <a:fld id="{B4A151D0-E88A-4CAF-92EE-84AE699C13C9}" type="datetimeFigureOut">
              <a:rPr lang="en-US" smtClean="0"/>
              <a:t>2/8/2023</a:t>
            </a:fld>
            <a:endParaRPr lang="en-US"/>
          </a:p>
        </p:txBody>
      </p:sp>
      <p:sp>
        <p:nvSpPr>
          <p:cNvPr id="5" name="Footer Placeholder 4">
            <a:extLst>
              <a:ext uri="{FF2B5EF4-FFF2-40B4-BE49-F238E27FC236}">
                <a16:creationId xmlns:a16="http://schemas.microsoft.com/office/drawing/2014/main" id="{ACB76FD6-E197-4493-80F6-8E2CB3CD9A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3EAA36-7880-4C86-A0D6-01DB1C9A294F}"/>
              </a:ext>
            </a:extLst>
          </p:cNvPr>
          <p:cNvSpPr>
            <a:spLocks noGrp="1"/>
          </p:cNvSpPr>
          <p:nvPr>
            <p:ph type="sldNum" sz="quarter" idx="12"/>
          </p:nvPr>
        </p:nvSpPr>
        <p:spPr/>
        <p:txBody>
          <a:bodyPr/>
          <a:lstStyle/>
          <a:p>
            <a:fld id="{DEA79E72-8A4C-4FAB-9371-6F77D0DCF73E}" type="slidenum">
              <a:rPr lang="en-US" smtClean="0"/>
              <a:t>‹#›</a:t>
            </a:fld>
            <a:endParaRPr lang="en-US"/>
          </a:p>
        </p:txBody>
      </p:sp>
    </p:spTree>
    <p:extLst>
      <p:ext uri="{BB962C8B-B14F-4D97-AF65-F5344CB8AC3E}">
        <p14:creationId xmlns:p14="http://schemas.microsoft.com/office/powerpoint/2010/main" val="3979571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67ADC2-DF4D-4986-84F0-6763E5EB0E1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2F4E47-19A1-448B-BD62-4FA0236B1A8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4F4D8C-2401-4EC9-8451-76AD78EAD982}"/>
              </a:ext>
            </a:extLst>
          </p:cNvPr>
          <p:cNvSpPr>
            <a:spLocks noGrp="1"/>
          </p:cNvSpPr>
          <p:nvPr>
            <p:ph type="dt" sz="half" idx="10"/>
          </p:nvPr>
        </p:nvSpPr>
        <p:spPr/>
        <p:txBody>
          <a:bodyPr/>
          <a:lstStyle/>
          <a:p>
            <a:fld id="{B4A151D0-E88A-4CAF-92EE-84AE699C13C9}" type="datetimeFigureOut">
              <a:rPr lang="en-US" smtClean="0"/>
              <a:t>2/8/2023</a:t>
            </a:fld>
            <a:endParaRPr lang="en-US"/>
          </a:p>
        </p:txBody>
      </p:sp>
      <p:sp>
        <p:nvSpPr>
          <p:cNvPr id="5" name="Footer Placeholder 4">
            <a:extLst>
              <a:ext uri="{FF2B5EF4-FFF2-40B4-BE49-F238E27FC236}">
                <a16:creationId xmlns:a16="http://schemas.microsoft.com/office/drawing/2014/main" id="{370AA49A-000E-4B17-9E73-4C677CFCE5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F3562B-542E-4C97-87D1-337867911535}"/>
              </a:ext>
            </a:extLst>
          </p:cNvPr>
          <p:cNvSpPr>
            <a:spLocks noGrp="1"/>
          </p:cNvSpPr>
          <p:nvPr>
            <p:ph type="sldNum" sz="quarter" idx="12"/>
          </p:nvPr>
        </p:nvSpPr>
        <p:spPr/>
        <p:txBody>
          <a:bodyPr/>
          <a:lstStyle/>
          <a:p>
            <a:fld id="{DEA79E72-8A4C-4FAB-9371-6F77D0DCF73E}" type="slidenum">
              <a:rPr lang="en-US" smtClean="0"/>
              <a:t>‹#›</a:t>
            </a:fld>
            <a:endParaRPr lang="en-US"/>
          </a:p>
        </p:txBody>
      </p:sp>
    </p:spTree>
    <p:extLst>
      <p:ext uri="{BB962C8B-B14F-4D97-AF65-F5344CB8AC3E}">
        <p14:creationId xmlns:p14="http://schemas.microsoft.com/office/powerpoint/2010/main" val="1299807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73F6A-F257-4CB8-8231-45FDE0F616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830AC1-8EA0-4124-BB35-A2C46E4DB5D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6048BD-3BE5-49F5-8843-5707722A7EEF}"/>
              </a:ext>
            </a:extLst>
          </p:cNvPr>
          <p:cNvSpPr>
            <a:spLocks noGrp="1"/>
          </p:cNvSpPr>
          <p:nvPr>
            <p:ph type="dt" sz="half" idx="10"/>
          </p:nvPr>
        </p:nvSpPr>
        <p:spPr/>
        <p:txBody>
          <a:bodyPr/>
          <a:lstStyle/>
          <a:p>
            <a:fld id="{B4A151D0-E88A-4CAF-92EE-84AE699C13C9}" type="datetimeFigureOut">
              <a:rPr lang="en-US" smtClean="0"/>
              <a:t>2/8/2023</a:t>
            </a:fld>
            <a:endParaRPr lang="en-US"/>
          </a:p>
        </p:txBody>
      </p:sp>
      <p:sp>
        <p:nvSpPr>
          <p:cNvPr id="5" name="Footer Placeholder 4">
            <a:extLst>
              <a:ext uri="{FF2B5EF4-FFF2-40B4-BE49-F238E27FC236}">
                <a16:creationId xmlns:a16="http://schemas.microsoft.com/office/drawing/2014/main" id="{972A31C7-C02A-4CC8-A759-F9701E8571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EEEBED-246B-4741-B52B-D9A4D8C0330B}"/>
              </a:ext>
            </a:extLst>
          </p:cNvPr>
          <p:cNvSpPr>
            <a:spLocks noGrp="1"/>
          </p:cNvSpPr>
          <p:nvPr>
            <p:ph type="sldNum" sz="quarter" idx="12"/>
          </p:nvPr>
        </p:nvSpPr>
        <p:spPr/>
        <p:txBody>
          <a:bodyPr/>
          <a:lstStyle/>
          <a:p>
            <a:fld id="{DEA79E72-8A4C-4FAB-9371-6F77D0DCF73E}" type="slidenum">
              <a:rPr lang="en-US" smtClean="0"/>
              <a:t>‹#›</a:t>
            </a:fld>
            <a:endParaRPr lang="en-US"/>
          </a:p>
        </p:txBody>
      </p:sp>
    </p:spTree>
    <p:extLst>
      <p:ext uri="{BB962C8B-B14F-4D97-AF65-F5344CB8AC3E}">
        <p14:creationId xmlns:p14="http://schemas.microsoft.com/office/powerpoint/2010/main" val="2690606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702D2-168D-4709-A481-DCACC73AD2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E7B5B85-36F7-4D89-B659-F4F8440ADE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1E0B34D-70CE-4C10-9DC9-652EAAE92416}"/>
              </a:ext>
            </a:extLst>
          </p:cNvPr>
          <p:cNvSpPr>
            <a:spLocks noGrp="1"/>
          </p:cNvSpPr>
          <p:nvPr>
            <p:ph type="dt" sz="half" idx="10"/>
          </p:nvPr>
        </p:nvSpPr>
        <p:spPr/>
        <p:txBody>
          <a:bodyPr/>
          <a:lstStyle/>
          <a:p>
            <a:fld id="{B4A151D0-E88A-4CAF-92EE-84AE699C13C9}" type="datetimeFigureOut">
              <a:rPr lang="en-US" smtClean="0"/>
              <a:t>2/8/2023</a:t>
            </a:fld>
            <a:endParaRPr lang="en-US"/>
          </a:p>
        </p:txBody>
      </p:sp>
      <p:sp>
        <p:nvSpPr>
          <p:cNvPr id="5" name="Footer Placeholder 4">
            <a:extLst>
              <a:ext uri="{FF2B5EF4-FFF2-40B4-BE49-F238E27FC236}">
                <a16:creationId xmlns:a16="http://schemas.microsoft.com/office/drawing/2014/main" id="{7D8EFBEB-5BCD-4D41-A975-53AD41876F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4019AA-3664-4F3B-BFC7-61810B0FDBAA}"/>
              </a:ext>
            </a:extLst>
          </p:cNvPr>
          <p:cNvSpPr>
            <a:spLocks noGrp="1"/>
          </p:cNvSpPr>
          <p:nvPr>
            <p:ph type="sldNum" sz="quarter" idx="12"/>
          </p:nvPr>
        </p:nvSpPr>
        <p:spPr/>
        <p:txBody>
          <a:bodyPr/>
          <a:lstStyle/>
          <a:p>
            <a:fld id="{DEA79E72-8A4C-4FAB-9371-6F77D0DCF73E}" type="slidenum">
              <a:rPr lang="en-US" smtClean="0"/>
              <a:t>‹#›</a:t>
            </a:fld>
            <a:endParaRPr lang="en-US"/>
          </a:p>
        </p:txBody>
      </p:sp>
    </p:spTree>
    <p:extLst>
      <p:ext uri="{BB962C8B-B14F-4D97-AF65-F5344CB8AC3E}">
        <p14:creationId xmlns:p14="http://schemas.microsoft.com/office/powerpoint/2010/main" val="2994694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D4B31-0524-4B54-8434-8276B36FD3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65D6FA-5562-487C-9FE6-EA97E75E11D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9F53A27-5CD4-4418-BEA9-656E4005D91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BFDEB5-6B8B-43AA-B8A4-490C5793822A}"/>
              </a:ext>
            </a:extLst>
          </p:cNvPr>
          <p:cNvSpPr>
            <a:spLocks noGrp="1"/>
          </p:cNvSpPr>
          <p:nvPr>
            <p:ph type="dt" sz="half" idx="10"/>
          </p:nvPr>
        </p:nvSpPr>
        <p:spPr/>
        <p:txBody>
          <a:bodyPr/>
          <a:lstStyle/>
          <a:p>
            <a:fld id="{B4A151D0-E88A-4CAF-92EE-84AE699C13C9}" type="datetimeFigureOut">
              <a:rPr lang="en-US" smtClean="0"/>
              <a:t>2/8/2023</a:t>
            </a:fld>
            <a:endParaRPr lang="en-US"/>
          </a:p>
        </p:txBody>
      </p:sp>
      <p:sp>
        <p:nvSpPr>
          <p:cNvPr id="6" name="Footer Placeholder 5">
            <a:extLst>
              <a:ext uri="{FF2B5EF4-FFF2-40B4-BE49-F238E27FC236}">
                <a16:creationId xmlns:a16="http://schemas.microsoft.com/office/drawing/2014/main" id="{407EA9DC-FAAB-4ECE-A268-A160F58DBB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F1FE2A-D370-4CBA-A3DD-637222BA02C0}"/>
              </a:ext>
            </a:extLst>
          </p:cNvPr>
          <p:cNvSpPr>
            <a:spLocks noGrp="1"/>
          </p:cNvSpPr>
          <p:nvPr>
            <p:ph type="sldNum" sz="quarter" idx="12"/>
          </p:nvPr>
        </p:nvSpPr>
        <p:spPr/>
        <p:txBody>
          <a:bodyPr/>
          <a:lstStyle/>
          <a:p>
            <a:fld id="{DEA79E72-8A4C-4FAB-9371-6F77D0DCF73E}" type="slidenum">
              <a:rPr lang="en-US" smtClean="0"/>
              <a:t>‹#›</a:t>
            </a:fld>
            <a:endParaRPr lang="en-US"/>
          </a:p>
        </p:txBody>
      </p:sp>
    </p:spTree>
    <p:extLst>
      <p:ext uri="{BB962C8B-B14F-4D97-AF65-F5344CB8AC3E}">
        <p14:creationId xmlns:p14="http://schemas.microsoft.com/office/powerpoint/2010/main" val="2208345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B9B48-9FEA-4C3B-98DA-81EA2F00951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579AE0F-FA79-4CA6-B145-EC5030A1C0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DF56745-796A-44BA-8F34-7D95A84A62A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2648503-4B2A-4546-8605-F7B1FB5891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A23018D-6E23-456C-B540-13D72053F4D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4FF94F7-57F6-4F8D-9B58-619D91C99F95}"/>
              </a:ext>
            </a:extLst>
          </p:cNvPr>
          <p:cNvSpPr>
            <a:spLocks noGrp="1"/>
          </p:cNvSpPr>
          <p:nvPr>
            <p:ph type="dt" sz="half" idx="10"/>
          </p:nvPr>
        </p:nvSpPr>
        <p:spPr/>
        <p:txBody>
          <a:bodyPr/>
          <a:lstStyle/>
          <a:p>
            <a:fld id="{B4A151D0-E88A-4CAF-92EE-84AE699C13C9}" type="datetimeFigureOut">
              <a:rPr lang="en-US" smtClean="0"/>
              <a:t>2/8/2023</a:t>
            </a:fld>
            <a:endParaRPr lang="en-US"/>
          </a:p>
        </p:txBody>
      </p:sp>
      <p:sp>
        <p:nvSpPr>
          <p:cNvPr id="8" name="Footer Placeholder 7">
            <a:extLst>
              <a:ext uri="{FF2B5EF4-FFF2-40B4-BE49-F238E27FC236}">
                <a16:creationId xmlns:a16="http://schemas.microsoft.com/office/drawing/2014/main" id="{CC9DE769-BE8E-4A50-908E-FA99375633A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E4C8A94-6A6E-4BCD-B258-3AAB1C21F13F}"/>
              </a:ext>
            </a:extLst>
          </p:cNvPr>
          <p:cNvSpPr>
            <a:spLocks noGrp="1"/>
          </p:cNvSpPr>
          <p:nvPr>
            <p:ph type="sldNum" sz="quarter" idx="12"/>
          </p:nvPr>
        </p:nvSpPr>
        <p:spPr/>
        <p:txBody>
          <a:bodyPr/>
          <a:lstStyle/>
          <a:p>
            <a:fld id="{DEA79E72-8A4C-4FAB-9371-6F77D0DCF73E}" type="slidenum">
              <a:rPr lang="en-US" smtClean="0"/>
              <a:t>‹#›</a:t>
            </a:fld>
            <a:endParaRPr lang="en-US"/>
          </a:p>
        </p:txBody>
      </p:sp>
    </p:spTree>
    <p:extLst>
      <p:ext uri="{BB962C8B-B14F-4D97-AF65-F5344CB8AC3E}">
        <p14:creationId xmlns:p14="http://schemas.microsoft.com/office/powerpoint/2010/main" val="2174039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4E780-D3A8-44ED-B924-E351FEE1987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700B9A5-C102-44A6-90E8-1CBF78BC0DE3}"/>
              </a:ext>
            </a:extLst>
          </p:cNvPr>
          <p:cNvSpPr>
            <a:spLocks noGrp="1"/>
          </p:cNvSpPr>
          <p:nvPr>
            <p:ph type="dt" sz="half" idx="10"/>
          </p:nvPr>
        </p:nvSpPr>
        <p:spPr/>
        <p:txBody>
          <a:bodyPr/>
          <a:lstStyle/>
          <a:p>
            <a:fld id="{B4A151D0-E88A-4CAF-92EE-84AE699C13C9}" type="datetimeFigureOut">
              <a:rPr lang="en-US" smtClean="0"/>
              <a:t>2/8/2023</a:t>
            </a:fld>
            <a:endParaRPr lang="en-US"/>
          </a:p>
        </p:txBody>
      </p:sp>
      <p:sp>
        <p:nvSpPr>
          <p:cNvPr id="4" name="Footer Placeholder 3">
            <a:extLst>
              <a:ext uri="{FF2B5EF4-FFF2-40B4-BE49-F238E27FC236}">
                <a16:creationId xmlns:a16="http://schemas.microsoft.com/office/drawing/2014/main" id="{CFD16E44-9160-4958-9DD2-89A6F9E0C36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C504C6F-1DC5-45ED-8ED3-20E1E12C0A92}"/>
              </a:ext>
            </a:extLst>
          </p:cNvPr>
          <p:cNvSpPr>
            <a:spLocks noGrp="1"/>
          </p:cNvSpPr>
          <p:nvPr>
            <p:ph type="sldNum" sz="quarter" idx="12"/>
          </p:nvPr>
        </p:nvSpPr>
        <p:spPr/>
        <p:txBody>
          <a:bodyPr/>
          <a:lstStyle/>
          <a:p>
            <a:fld id="{DEA79E72-8A4C-4FAB-9371-6F77D0DCF73E}" type="slidenum">
              <a:rPr lang="en-US" smtClean="0"/>
              <a:t>‹#›</a:t>
            </a:fld>
            <a:endParaRPr lang="en-US"/>
          </a:p>
        </p:txBody>
      </p:sp>
    </p:spTree>
    <p:extLst>
      <p:ext uri="{BB962C8B-B14F-4D97-AF65-F5344CB8AC3E}">
        <p14:creationId xmlns:p14="http://schemas.microsoft.com/office/powerpoint/2010/main" val="1518414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904CB9-1BC0-40C3-A710-1AA6350CE8FD}"/>
              </a:ext>
            </a:extLst>
          </p:cNvPr>
          <p:cNvSpPr>
            <a:spLocks noGrp="1"/>
          </p:cNvSpPr>
          <p:nvPr>
            <p:ph type="dt" sz="half" idx="10"/>
          </p:nvPr>
        </p:nvSpPr>
        <p:spPr/>
        <p:txBody>
          <a:bodyPr/>
          <a:lstStyle/>
          <a:p>
            <a:fld id="{B4A151D0-E88A-4CAF-92EE-84AE699C13C9}" type="datetimeFigureOut">
              <a:rPr lang="en-US" smtClean="0"/>
              <a:t>2/8/2023</a:t>
            </a:fld>
            <a:endParaRPr lang="en-US"/>
          </a:p>
        </p:txBody>
      </p:sp>
      <p:sp>
        <p:nvSpPr>
          <p:cNvPr id="3" name="Footer Placeholder 2">
            <a:extLst>
              <a:ext uri="{FF2B5EF4-FFF2-40B4-BE49-F238E27FC236}">
                <a16:creationId xmlns:a16="http://schemas.microsoft.com/office/drawing/2014/main" id="{E431AB25-E59D-47D2-9AD1-CE79EF44AAC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F3AAA66-A8A6-4F85-8AD9-0CFD0197314E}"/>
              </a:ext>
            </a:extLst>
          </p:cNvPr>
          <p:cNvSpPr>
            <a:spLocks noGrp="1"/>
          </p:cNvSpPr>
          <p:nvPr>
            <p:ph type="sldNum" sz="quarter" idx="12"/>
          </p:nvPr>
        </p:nvSpPr>
        <p:spPr/>
        <p:txBody>
          <a:bodyPr/>
          <a:lstStyle/>
          <a:p>
            <a:fld id="{DEA79E72-8A4C-4FAB-9371-6F77D0DCF73E}" type="slidenum">
              <a:rPr lang="en-US" smtClean="0"/>
              <a:t>‹#›</a:t>
            </a:fld>
            <a:endParaRPr lang="en-US"/>
          </a:p>
        </p:txBody>
      </p:sp>
    </p:spTree>
    <p:extLst>
      <p:ext uri="{BB962C8B-B14F-4D97-AF65-F5344CB8AC3E}">
        <p14:creationId xmlns:p14="http://schemas.microsoft.com/office/powerpoint/2010/main" val="2540445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26A39-7FA9-4B64-B6B6-5F695FCC4F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A5F9D3-FB6D-479D-9FBD-2EA34AA044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17BE7A7-057D-43B1-880A-AE59197D83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BBA8E9-BCBB-4F08-8382-8B86FE0E0DE3}"/>
              </a:ext>
            </a:extLst>
          </p:cNvPr>
          <p:cNvSpPr>
            <a:spLocks noGrp="1"/>
          </p:cNvSpPr>
          <p:nvPr>
            <p:ph type="dt" sz="half" idx="10"/>
          </p:nvPr>
        </p:nvSpPr>
        <p:spPr/>
        <p:txBody>
          <a:bodyPr/>
          <a:lstStyle/>
          <a:p>
            <a:fld id="{B4A151D0-E88A-4CAF-92EE-84AE699C13C9}" type="datetimeFigureOut">
              <a:rPr lang="en-US" smtClean="0"/>
              <a:t>2/8/2023</a:t>
            </a:fld>
            <a:endParaRPr lang="en-US"/>
          </a:p>
        </p:txBody>
      </p:sp>
      <p:sp>
        <p:nvSpPr>
          <p:cNvPr id="6" name="Footer Placeholder 5">
            <a:extLst>
              <a:ext uri="{FF2B5EF4-FFF2-40B4-BE49-F238E27FC236}">
                <a16:creationId xmlns:a16="http://schemas.microsoft.com/office/drawing/2014/main" id="{A3763E14-A826-4BAD-B071-CAC379A071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FD9368-6FBB-474D-9DA8-1712654E7B08}"/>
              </a:ext>
            </a:extLst>
          </p:cNvPr>
          <p:cNvSpPr>
            <a:spLocks noGrp="1"/>
          </p:cNvSpPr>
          <p:nvPr>
            <p:ph type="sldNum" sz="quarter" idx="12"/>
          </p:nvPr>
        </p:nvSpPr>
        <p:spPr/>
        <p:txBody>
          <a:bodyPr/>
          <a:lstStyle/>
          <a:p>
            <a:fld id="{DEA79E72-8A4C-4FAB-9371-6F77D0DCF73E}" type="slidenum">
              <a:rPr lang="en-US" smtClean="0"/>
              <a:t>‹#›</a:t>
            </a:fld>
            <a:endParaRPr lang="en-US"/>
          </a:p>
        </p:txBody>
      </p:sp>
    </p:spTree>
    <p:extLst>
      <p:ext uri="{BB962C8B-B14F-4D97-AF65-F5344CB8AC3E}">
        <p14:creationId xmlns:p14="http://schemas.microsoft.com/office/powerpoint/2010/main" val="134683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09FB5-4064-4FC3-81C6-F6E9A1E983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C173BAE-83B6-45F8-B592-9C72F0E194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35E6710-1F01-444B-A0D4-1ABDB86CDB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2A242B-535C-49F5-8FA4-E86BBAE0296B}"/>
              </a:ext>
            </a:extLst>
          </p:cNvPr>
          <p:cNvSpPr>
            <a:spLocks noGrp="1"/>
          </p:cNvSpPr>
          <p:nvPr>
            <p:ph type="dt" sz="half" idx="10"/>
          </p:nvPr>
        </p:nvSpPr>
        <p:spPr/>
        <p:txBody>
          <a:bodyPr/>
          <a:lstStyle/>
          <a:p>
            <a:fld id="{B4A151D0-E88A-4CAF-92EE-84AE699C13C9}" type="datetimeFigureOut">
              <a:rPr lang="en-US" smtClean="0"/>
              <a:t>2/8/2023</a:t>
            </a:fld>
            <a:endParaRPr lang="en-US"/>
          </a:p>
        </p:txBody>
      </p:sp>
      <p:sp>
        <p:nvSpPr>
          <p:cNvPr id="6" name="Footer Placeholder 5">
            <a:extLst>
              <a:ext uri="{FF2B5EF4-FFF2-40B4-BE49-F238E27FC236}">
                <a16:creationId xmlns:a16="http://schemas.microsoft.com/office/drawing/2014/main" id="{BF3501D5-0DC2-4173-BBAD-1309D70A1E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16BC8F-D5D5-4A6E-A960-76695DFC1756}"/>
              </a:ext>
            </a:extLst>
          </p:cNvPr>
          <p:cNvSpPr>
            <a:spLocks noGrp="1"/>
          </p:cNvSpPr>
          <p:nvPr>
            <p:ph type="sldNum" sz="quarter" idx="12"/>
          </p:nvPr>
        </p:nvSpPr>
        <p:spPr/>
        <p:txBody>
          <a:bodyPr/>
          <a:lstStyle/>
          <a:p>
            <a:fld id="{DEA79E72-8A4C-4FAB-9371-6F77D0DCF73E}" type="slidenum">
              <a:rPr lang="en-US" smtClean="0"/>
              <a:t>‹#›</a:t>
            </a:fld>
            <a:endParaRPr lang="en-US"/>
          </a:p>
        </p:txBody>
      </p:sp>
    </p:spTree>
    <p:extLst>
      <p:ext uri="{BB962C8B-B14F-4D97-AF65-F5344CB8AC3E}">
        <p14:creationId xmlns:p14="http://schemas.microsoft.com/office/powerpoint/2010/main" val="1198645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D346031-5323-4CAF-A2B7-AACD9D7683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1DF4E32-5012-4A83-8454-3B02A3C9F8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632F23-BB70-4B0B-825A-D9416C5F0B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A151D0-E88A-4CAF-92EE-84AE699C13C9}" type="datetimeFigureOut">
              <a:rPr lang="en-US" smtClean="0"/>
              <a:t>2/8/2023</a:t>
            </a:fld>
            <a:endParaRPr lang="en-US"/>
          </a:p>
        </p:txBody>
      </p:sp>
      <p:sp>
        <p:nvSpPr>
          <p:cNvPr id="5" name="Footer Placeholder 4">
            <a:extLst>
              <a:ext uri="{FF2B5EF4-FFF2-40B4-BE49-F238E27FC236}">
                <a16:creationId xmlns:a16="http://schemas.microsoft.com/office/drawing/2014/main" id="{12B3A669-8913-455B-81EC-A03EEE69E2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0E11D56-4A4B-4EAD-A99F-E579D7EB8C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A79E72-8A4C-4FAB-9371-6F77D0DCF73E}" type="slidenum">
              <a:rPr lang="en-US" smtClean="0"/>
              <a:t>‹#›</a:t>
            </a:fld>
            <a:endParaRPr lang="en-US"/>
          </a:p>
        </p:txBody>
      </p:sp>
    </p:spTree>
    <p:extLst>
      <p:ext uri="{BB962C8B-B14F-4D97-AF65-F5344CB8AC3E}">
        <p14:creationId xmlns:p14="http://schemas.microsoft.com/office/powerpoint/2010/main" val="13775486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B2057-4746-49E4-8DC6-ABF54322A8F4}"/>
              </a:ext>
            </a:extLst>
          </p:cNvPr>
          <p:cNvSpPr>
            <a:spLocks noGrp="1"/>
          </p:cNvSpPr>
          <p:nvPr>
            <p:ph type="ctrTitle"/>
          </p:nvPr>
        </p:nvSpPr>
        <p:spPr>
          <a:xfrm>
            <a:off x="1524000" y="1122362"/>
            <a:ext cx="9144000" cy="2412689"/>
          </a:xfrm>
        </p:spPr>
        <p:txBody>
          <a:bodyPr anchor="t">
            <a:normAutofit fontScale="90000"/>
          </a:bodyPr>
          <a:lstStyle/>
          <a:p>
            <a:r>
              <a:rPr lang="en-US" dirty="0">
                <a:solidFill>
                  <a:srgbClr val="C00000"/>
                </a:solidFill>
                <a:latin typeface="Times New Roman" panose="02020603050405020304" pitchFamily="18" charset="0"/>
                <a:cs typeface="Times New Roman" panose="02020603050405020304" pitchFamily="18" charset="0"/>
              </a:rPr>
              <a:t>HLC Criterion 5 Review</a:t>
            </a:r>
            <a:br>
              <a:rPr lang="en-US" dirty="0">
                <a:solidFill>
                  <a:srgbClr val="C00000"/>
                </a:solidFill>
                <a:latin typeface="Times New Roman" panose="02020603050405020304" pitchFamily="18" charset="0"/>
                <a:cs typeface="Times New Roman" panose="02020603050405020304" pitchFamily="18" charset="0"/>
              </a:rPr>
            </a:br>
            <a:br>
              <a:rPr lang="en-US" dirty="0">
                <a:solidFill>
                  <a:srgbClr val="C00000"/>
                </a:solidFill>
                <a:latin typeface="Times New Roman" panose="02020603050405020304" pitchFamily="18" charset="0"/>
                <a:cs typeface="Times New Roman" panose="02020603050405020304" pitchFamily="18" charset="0"/>
              </a:rPr>
            </a:br>
            <a:r>
              <a:rPr lang="en-US" sz="3200" dirty="0">
                <a:solidFill>
                  <a:srgbClr val="C00000"/>
                </a:solidFill>
                <a:latin typeface="Times New Roman" panose="02020603050405020304" pitchFamily="18" charset="0"/>
                <a:cs typeface="Times New Roman" panose="02020603050405020304" pitchFamily="18" charset="0"/>
              </a:rPr>
              <a:t>by Emily Buckley, VP Advancement</a:t>
            </a:r>
            <a:br>
              <a:rPr lang="en-US" sz="3200" dirty="0">
                <a:solidFill>
                  <a:srgbClr val="C00000"/>
                </a:solidFill>
                <a:latin typeface="Times New Roman" panose="02020603050405020304" pitchFamily="18" charset="0"/>
                <a:cs typeface="Times New Roman" panose="02020603050405020304" pitchFamily="18" charset="0"/>
              </a:rPr>
            </a:br>
            <a:r>
              <a:rPr lang="en-US" sz="3200" dirty="0">
                <a:solidFill>
                  <a:srgbClr val="C00000"/>
                </a:solidFill>
                <a:latin typeface="Times New Roman" panose="02020603050405020304" pitchFamily="18" charset="0"/>
                <a:cs typeface="Times New Roman" panose="02020603050405020304" pitchFamily="18" charset="0"/>
              </a:rPr>
              <a:t>Feb 8, 2023</a:t>
            </a:r>
            <a:br>
              <a:rPr lang="en-US" sz="3200" dirty="0">
                <a:solidFill>
                  <a:srgbClr val="C00000"/>
                </a:solidFill>
                <a:latin typeface="Times New Roman" panose="02020603050405020304" pitchFamily="18" charset="0"/>
                <a:cs typeface="Times New Roman" panose="02020603050405020304" pitchFamily="18" charset="0"/>
              </a:rPr>
            </a:br>
            <a:br>
              <a:rPr lang="en-US" sz="3200" dirty="0">
                <a:solidFill>
                  <a:srgbClr val="C00000"/>
                </a:solidFill>
                <a:latin typeface="Times New Roman" panose="02020603050405020304" pitchFamily="18" charset="0"/>
                <a:cs typeface="Times New Roman" panose="02020603050405020304" pitchFamily="18" charset="0"/>
              </a:rPr>
            </a:br>
            <a:br>
              <a:rPr lang="en-US" dirty="0">
                <a:solidFill>
                  <a:srgbClr val="C00000"/>
                </a:solidFill>
                <a:latin typeface="Times New Roman" panose="02020603050405020304" pitchFamily="18" charset="0"/>
                <a:cs typeface="Times New Roman" panose="02020603050405020304" pitchFamily="18" charset="0"/>
              </a:rPr>
            </a:br>
            <a:br>
              <a:rPr lang="en-US" dirty="0">
                <a:solidFill>
                  <a:srgbClr val="C00000"/>
                </a:solidFill>
                <a:latin typeface="Times New Roman" panose="02020603050405020304" pitchFamily="18" charset="0"/>
                <a:cs typeface="Times New Roman" panose="02020603050405020304" pitchFamily="18" charset="0"/>
              </a:rPr>
            </a:br>
            <a:br>
              <a:rPr lang="en-US" dirty="0">
                <a:solidFill>
                  <a:srgbClr val="C00000"/>
                </a:solidFill>
                <a:latin typeface="Times New Roman" panose="02020603050405020304" pitchFamily="18" charset="0"/>
                <a:cs typeface="Times New Roman" panose="02020603050405020304" pitchFamily="18" charset="0"/>
              </a:rPr>
            </a:br>
            <a:endParaRPr lang="en-US"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797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B2057-4746-49E4-8DC6-ABF54322A8F4}"/>
              </a:ext>
            </a:extLst>
          </p:cNvPr>
          <p:cNvSpPr>
            <a:spLocks noGrp="1"/>
          </p:cNvSpPr>
          <p:nvPr>
            <p:ph type="ctrTitle"/>
          </p:nvPr>
        </p:nvSpPr>
        <p:spPr>
          <a:xfrm>
            <a:off x="791853" y="838986"/>
            <a:ext cx="10765410" cy="5410985"/>
          </a:xfrm>
        </p:spPr>
        <p:txBody>
          <a:bodyPr anchor="t">
            <a:normAutofit fontScale="90000"/>
          </a:bodyPr>
          <a:lstStyle/>
          <a:p>
            <a:pPr algn="l">
              <a:lnSpc>
                <a:spcPct val="150000"/>
              </a:lnSpc>
            </a:pPr>
            <a:r>
              <a:rPr lang="en-US" dirty="0">
                <a:solidFill>
                  <a:srgbClr val="C00000"/>
                </a:solidFill>
                <a:latin typeface="Times New Roman" panose="02020603050405020304" pitchFamily="18" charset="0"/>
                <a:cs typeface="Times New Roman" panose="02020603050405020304" pitchFamily="18" charset="0"/>
              </a:rPr>
              <a:t>Reminder of All 5 HLC Criteria:</a:t>
            </a:r>
            <a:br>
              <a:rPr lang="en-US" sz="2700" dirty="0">
                <a:solidFill>
                  <a:srgbClr val="C00000"/>
                </a:solidFill>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1. Mission</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2. Integrity: Ethical &amp; Responsible Conduct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3. Teaching and Learning: Quality, Resources &amp; Support</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4. Teaching and Learning: Evaluation &amp; </a:t>
            </a:r>
            <a:r>
              <a:rPr lang="en-US" sz="4000" dirty="0" err="1">
                <a:latin typeface="Times New Roman" panose="02020603050405020304" pitchFamily="18" charset="0"/>
                <a:cs typeface="Times New Roman" panose="02020603050405020304" pitchFamily="18" charset="0"/>
              </a:rPr>
              <a:t>Improvment</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5. Institutional Effectiveness, Resources &amp; Planning</a:t>
            </a:r>
            <a:br>
              <a:rPr lang="en-US" sz="4900" dirty="0">
                <a:solidFill>
                  <a:srgbClr val="C00000"/>
                </a:solidFill>
                <a:latin typeface="Times New Roman" panose="02020603050405020304" pitchFamily="18" charset="0"/>
                <a:cs typeface="Times New Roman" panose="02020603050405020304" pitchFamily="18" charset="0"/>
              </a:rPr>
            </a:br>
            <a:br>
              <a:rPr lang="en-US" sz="3200" dirty="0">
                <a:solidFill>
                  <a:srgbClr val="C00000"/>
                </a:solidFill>
                <a:latin typeface="Times New Roman" panose="02020603050405020304" pitchFamily="18" charset="0"/>
                <a:cs typeface="Times New Roman" panose="02020603050405020304" pitchFamily="18" charset="0"/>
              </a:rPr>
            </a:br>
            <a:br>
              <a:rPr lang="en-US" sz="3200" dirty="0">
                <a:solidFill>
                  <a:srgbClr val="C00000"/>
                </a:solidFill>
                <a:latin typeface="Times New Roman" panose="02020603050405020304" pitchFamily="18" charset="0"/>
                <a:cs typeface="Times New Roman" panose="02020603050405020304" pitchFamily="18" charset="0"/>
              </a:rPr>
            </a:br>
            <a:br>
              <a:rPr lang="en-US" dirty="0">
                <a:solidFill>
                  <a:srgbClr val="C00000"/>
                </a:solidFill>
                <a:latin typeface="Times New Roman" panose="02020603050405020304" pitchFamily="18" charset="0"/>
                <a:cs typeface="Times New Roman" panose="02020603050405020304" pitchFamily="18" charset="0"/>
              </a:rPr>
            </a:br>
            <a:br>
              <a:rPr lang="en-US" dirty="0">
                <a:solidFill>
                  <a:srgbClr val="C00000"/>
                </a:solidFill>
                <a:latin typeface="Times New Roman" panose="02020603050405020304" pitchFamily="18" charset="0"/>
                <a:cs typeface="Times New Roman" panose="02020603050405020304" pitchFamily="18" charset="0"/>
              </a:rPr>
            </a:br>
            <a:br>
              <a:rPr lang="en-US" dirty="0">
                <a:solidFill>
                  <a:srgbClr val="C00000"/>
                </a:solidFill>
                <a:latin typeface="Times New Roman" panose="02020603050405020304" pitchFamily="18" charset="0"/>
                <a:cs typeface="Times New Roman" panose="02020603050405020304" pitchFamily="18" charset="0"/>
              </a:rPr>
            </a:br>
            <a:endParaRPr lang="en-US"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1593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87D79-0182-4E16-9DEC-D5B274E28798}"/>
              </a:ext>
            </a:extLst>
          </p:cNvPr>
          <p:cNvSpPr>
            <a:spLocks noGrp="1"/>
          </p:cNvSpPr>
          <p:nvPr>
            <p:ph type="title"/>
          </p:nvPr>
        </p:nvSpPr>
        <p:spPr/>
        <p:txBody>
          <a:bodyPr>
            <a:normAutofit fontScale="90000"/>
          </a:bodyPr>
          <a:lstStyle/>
          <a:p>
            <a:pPr algn="ctr"/>
            <a:br>
              <a:rPr lang="en-US" sz="3600" dirty="0">
                <a:solidFill>
                  <a:srgbClr val="C00000"/>
                </a:solidFill>
                <a:latin typeface="Times New Roman" panose="02020603050405020304" pitchFamily="18" charset="0"/>
                <a:cs typeface="Times New Roman" panose="02020603050405020304" pitchFamily="18" charset="0"/>
              </a:rPr>
            </a:br>
            <a:r>
              <a:rPr lang="en-US" sz="3600" dirty="0">
                <a:solidFill>
                  <a:srgbClr val="C00000"/>
                </a:solidFill>
                <a:latin typeface="Times New Roman" panose="02020603050405020304" pitchFamily="18" charset="0"/>
                <a:cs typeface="Times New Roman" panose="02020603050405020304" pitchFamily="18" charset="0"/>
              </a:rPr>
              <a:t>CRITERION 5: INSTITUTIONAL EFFECTIVENESS, RESOURCES AND PLANNING  </a:t>
            </a:r>
            <a:br>
              <a:rPr lang="en-US" dirty="0"/>
            </a:br>
            <a:endParaRPr lang="en-US" dirty="0">
              <a:solidFill>
                <a:srgbClr val="C00000"/>
              </a:solidFill>
            </a:endParaRPr>
          </a:p>
        </p:txBody>
      </p:sp>
      <p:sp>
        <p:nvSpPr>
          <p:cNvPr id="3" name="Content Placeholder 2">
            <a:extLst>
              <a:ext uri="{FF2B5EF4-FFF2-40B4-BE49-F238E27FC236}">
                <a16:creationId xmlns:a16="http://schemas.microsoft.com/office/drawing/2014/main" id="{82C4CD32-3291-4F14-B505-DA4EFF11F0BD}"/>
              </a:ext>
            </a:extLst>
          </p:cNvPr>
          <p:cNvSpPr>
            <a:spLocks noGrp="1"/>
          </p:cNvSpPr>
          <p:nvPr>
            <p:ph idx="1"/>
          </p:nvPr>
        </p:nvSpPr>
        <p:spPr>
          <a:xfrm>
            <a:off x="546755" y="1825624"/>
            <a:ext cx="10807045" cy="4084982"/>
          </a:xfrm>
        </p:spPr>
        <p:txBody>
          <a:bodyPr>
            <a:normAutofit fontScale="92500" lnSpcReduction="10000"/>
          </a:bodyPr>
          <a:lstStyle/>
          <a:p>
            <a:pPr algn="ctr"/>
            <a:endParaRPr lang="en-US" dirty="0">
              <a:latin typeface="Times New Roman" panose="02020603050405020304" pitchFamily="18" charset="0"/>
              <a:cs typeface="Times New Roman" panose="02020603050405020304" pitchFamily="18" charset="0"/>
            </a:endParaRPr>
          </a:p>
          <a:p>
            <a:pPr marL="0" indent="0" algn="ctr">
              <a:lnSpc>
                <a:spcPct val="150000"/>
              </a:lnSpc>
              <a:buNone/>
            </a:pPr>
            <a:r>
              <a:rPr lang="en-US" sz="3600" dirty="0">
                <a:latin typeface="Times New Roman" panose="02020603050405020304" pitchFamily="18" charset="0"/>
                <a:cs typeface="Times New Roman" panose="02020603050405020304" pitchFamily="18" charset="0"/>
              </a:rPr>
              <a:t>The institution’s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resources </a:t>
            </a:r>
            <a:r>
              <a:rPr lang="en-US" sz="3600" dirty="0">
                <a:solidFill>
                  <a:srgbClr val="FF0000"/>
                </a:solidFill>
                <a:latin typeface="Times New Roman" panose="02020603050405020304" pitchFamily="18" charset="0"/>
                <a:cs typeface="Times New Roman" panose="02020603050405020304" pitchFamily="18" charset="0"/>
              </a:rPr>
              <a:t>(5B)</a:t>
            </a:r>
            <a:r>
              <a:rPr lang="en-US" sz="3600" dirty="0">
                <a:latin typeface="Times New Roman" panose="02020603050405020304" pitchFamily="18" charset="0"/>
                <a:cs typeface="Times New Roman" panose="02020603050405020304" pitchFamily="18" charset="0"/>
              </a:rPr>
              <a:t>, structures, processes </a:t>
            </a:r>
            <a:r>
              <a:rPr lang="en-US" sz="3600" dirty="0">
                <a:solidFill>
                  <a:srgbClr val="FF0000"/>
                </a:solidFill>
                <a:latin typeface="Times New Roman" panose="02020603050405020304" pitchFamily="18" charset="0"/>
                <a:cs typeface="Times New Roman" panose="02020603050405020304" pitchFamily="18" charset="0"/>
              </a:rPr>
              <a:t>(5A) </a:t>
            </a:r>
            <a:r>
              <a:rPr lang="en-US" sz="3600" dirty="0">
                <a:latin typeface="Times New Roman" panose="02020603050405020304" pitchFamily="18" charset="0"/>
                <a:cs typeface="Times New Roman" panose="02020603050405020304" pitchFamily="18" charset="0"/>
              </a:rPr>
              <a:t>and planning </a:t>
            </a:r>
            <a:r>
              <a:rPr lang="en-US" sz="3600" dirty="0">
                <a:solidFill>
                  <a:srgbClr val="FF0000"/>
                </a:solidFill>
                <a:latin typeface="Times New Roman" panose="02020603050405020304" pitchFamily="18" charset="0"/>
                <a:cs typeface="Times New Roman" panose="02020603050405020304" pitchFamily="18" charset="0"/>
              </a:rPr>
              <a:t>(5C) </a:t>
            </a:r>
            <a:br>
              <a:rPr lang="en-US" sz="3600" dirty="0">
                <a:solidFill>
                  <a:srgbClr val="FF0000"/>
                </a:solidFill>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are sufficient to fulfill its mission,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improve the quality of its educational offerings,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and respond to future challenges and opportunities. </a:t>
            </a:r>
          </a:p>
        </p:txBody>
      </p:sp>
    </p:spTree>
    <p:extLst>
      <p:ext uri="{BB962C8B-B14F-4D97-AF65-F5344CB8AC3E}">
        <p14:creationId xmlns:p14="http://schemas.microsoft.com/office/powerpoint/2010/main" val="2126076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4AE52-22D7-4D9D-8DBE-0A1541CFF84D}"/>
              </a:ext>
            </a:extLst>
          </p:cNvPr>
          <p:cNvSpPr>
            <a:spLocks noGrp="1"/>
          </p:cNvSpPr>
          <p:nvPr>
            <p:ph type="title"/>
          </p:nvPr>
        </p:nvSpPr>
        <p:spPr>
          <a:xfrm>
            <a:off x="745921" y="776186"/>
            <a:ext cx="10515600" cy="1371396"/>
          </a:xfrm>
        </p:spPr>
        <p:txBody>
          <a:bodyPr>
            <a:normAutofit/>
          </a:bodyPr>
          <a:lstStyle/>
          <a:p>
            <a:r>
              <a:rPr lang="en-US" sz="3100" b="0" i="0" dirty="0">
                <a:solidFill>
                  <a:srgbClr val="C00000"/>
                </a:solidFill>
                <a:effectLst/>
                <a:latin typeface="Times New Roman" panose="02020603050405020304" pitchFamily="18" charset="0"/>
              </a:rPr>
              <a:t>5.A. Through its administrative </a:t>
            </a:r>
            <a:r>
              <a:rPr lang="en-US" sz="3100" b="1" i="0" u="sng" dirty="0">
                <a:solidFill>
                  <a:srgbClr val="C00000"/>
                </a:solidFill>
                <a:effectLst/>
                <a:latin typeface="Times New Roman" panose="02020603050405020304" pitchFamily="18" charset="0"/>
              </a:rPr>
              <a:t>structures and collaborative processes</a:t>
            </a:r>
            <a:r>
              <a:rPr lang="en-US" sz="3100" b="0" i="0" dirty="0">
                <a:solidFill>
                  <a:srgbClr val="C00000"/>
                </a:solidFill>
                <a:effectLst/>
                <a:latin typeface="Times New Roman" panose="02020603050405020304" pitchFamily="18" charset="0"/>
              </a:rPr>
              <a:t>, the institution’s leadership demonstrates that it is effective and enables the institution to fulfill its mission. </a:t>
            </a:r>
            <a:r>
              <a:rPr lang="en-US" sz="3100" b="0" i="0" dirty="0">
                <a:solidFill>
                  <a:srgbClr val="C00000"/>
                </a:solidFill>
                <a:effectLst/>
                <a:highlight>
                  <a:srgbClr val="FFFF00"/>
                </a:highlight>
                <a:latin typeface="Times New Roman" panose="02020603050405020304" pitchFamily="18" charset="0"/>
              </a:rPr>
              <a:t> </a:t>
            </a:r>
            <a:endParaRPr lang="en-US" dirty="0">
              <a:highlight>
                <a:srgbClr val="FFFF00"/>
              </a:highlight>
            </a:endParaRPr>
          </a:p>
        </p:txBody>
      </p:sp>
      <p:sp>
        <p:nvSpPr>
          <p:cNvPr id="3" name="Content Placeholder 2">
            <a:extLst>
              <a:ext uri="{FF2B5EF4-FFF2-40B4-BE49-F238E27FC236}">
                <a16:creationId xmlns:a16="http://schemas.microsoft.com/office/drawing/2014/main" id="{8D2632BC-6802-43E0-BBBA-7C958B5B7D33}"/>
              </a:ext>
            </a:extLst>
          </p:cNvPr>
          <p:cNvSpPr>
            <a:spLocks noGrp="1"/>
          </p:cNvSpPr>
          <p:nvPr>
            <p:ph idx="1"/>
          </p:nvPr>
        </p:nvSpPr>
        <p:spPr>
          <a:xfrm>
            <a:off x="653642" y="2550049"/>
            <a:ext cx="10607879" cy="3860178"/>
          </a:xfrm>
        </p:spPr>
        <p:txBody>
          <a:bodyPr>
            <a:normAutofit fontScale="92500" lnSpcReduction="20000"/>
          </a:bodyPr>
          <a:lstStyle/>
          <a:p>
            <a:pPr algn="l" rtl="0" fontAlgn="base">
              <a:buFont typeface="+mj-lt"/>
              <a:buAutoNum type="arabicPeriod"/>
            </a:pPr>
            <a:r>
              <a:rPr lang="en-US" sz="2400" b="0" i="0" dirty="0">
                <a:solidFill>
                  <a:srgbClr val="000000"/>
                </a:solidFill>
                <a:effectLst/>
                <a:highlight>
                  <a:srgbClr val="FFFF00"/>
                </a:highlight>
                <a:latin typeface="Times New Roman" panose="02020603050405020304" pitchFamily="18" charset="0"/>
              </a:rPr>
              <a:t>Shared governance </a:t>
            </a:r>
            <a:r>
              <a:rPr lang="en-US" sz="2400" b="0" i="0" dirty="0">
                <a:solidFill>
                  <a:srgbClr val="000000"/>
                </a:solidFill>
                <a:effectLst/>
                <a:latin typeface="Times New Roman" panose="02020603050405020304" pitchFamily="18" charset="0"/>
              </a:rPr>
              <a:t>at the institution engages its internal constituencies—including its governing board, administration, faculty, staff and students—through planning, policies and procedures.  </a:t>
            </a:r>
          </a:p>
          <a:p>
            <a:pPr algn="l" rtl="0" fontAlgn="base">
              <a:buFont typeface="+mj-lt"/>
              <a:buAutoNum type="arabicPeriod" startAt="2"/>
            </a:pPr>
            <a:r>
              <a:rPr lang="en-US" sz="2400" b="0" i="0" dirty="0">
                <a:solidFill>
                  <a:srgbClr val="000000"/>
                </a:solidFill>
                <a:effectLst/>
                <a:latin typeface="Times New Roman" panose="02020603050405020304" pitchFamily="18" charset="0"/>
              </a:rPr>
              <a:t>The institution’s </a:t>
            </a:r>
            <a:r>
              <a:rPr lang="en-US" sz="2400" b="0" i="0" dirty="0">
                <a:solidFill>
                  <a:srgbClr val="000000"/>
                </a:solidFill>
                <a:effectLst/>
                <a:highlight>
                  <a:srgbClr val="FFFF00"/>
                </a:highlight>
                <a:latin typeface="Times New Roman" panose="02020603050405020304" pitchFamily="18" charset="0"/>
              </a:rPr>
              <a:t>administration uses data to reach informed decisions </a:t>
            </a:r>
            <a:r>
              <a:rPr lang="en-US" sz="2400" b="0" i="0" dirty="0">
                <a:solidFill>
                  <a:srgbClr val="000000"/>
                </a:solidFill>
                <a:effectLst/>
                <a:latin typeface="Times New Roman" panose="02020603050405020304" pitchFamily="18" charset="0"/>
              </a:rPr>
              <a:t>in the best interests of the institution and its constituents.  </a:t>
            </a:r>
          </a:p>
          <a:p>
            <a:pPr algn="l" rtl="0" fontAlgn="base">
              <a:buFont typeface="+mj-lt"/>
              <a:buAutoNum type="arabicPeriod" startAt="3"/>
            </a:pPr>
            <a:r>
              <a:rPr lang="en-US" sz="2400" b="0" i="0" dirty="0">
                <a:solidFill>
                  <a:srgbClr val="000000"/>
                </a:solidFill>
                <a:effectLst/>
                <a:latin typeface="Times New Roman" panose="02020603050405020304" pitchFamily="18" charset="0"/>
              </a:rPr>
              <a:t>The institution’s administration ensures that </a:t>
            </a:r>
            <a:r>
              <a:rPr lang="en-US" sz="2400" b="0" i="0" dirty="0">
                <a:solidFill>
                  <a:srgbClr val="000000"/>
                </a:solidFill>
                <a:effectLst/>
                <a:highlight>
                  <a:srgbClr val="FFFF00"/>
                </a:highlight>
                <a:latin typeface="Times New Roman" panose="02020603050405020304" pitchFamily="18" charset="0"/>
              </a:rPr>
              <a:t>faculty and, when appropriate, staff and students are involved in setting academic requirements, policy and processes through effective collaborative structures.  </a:t>
            </a:r>
          </a:p>
          <a:p>
            <a:pPr marL="0" indent="0" algn="l" rtl="0" fontAlgn="base">
              <a:buNone/>
            </a:pPr>
            <a:endParaRPr lang="en-US" sz="2400" b="0" i="0" dirty="0">
              <a:solidFill>
                <a:srgbClr val="000000"/>
              </a:solidFill>
              <a:effectLst/>
              <a:highlight>
                <a:srgbClr val="FFFF00"/>
              </a:highlight>
              <a:latin typeface="Times New Roman" panose="02020603050405020304" pitchFamily="18" charset="0"/>
            </a:endParaRPr>
          </a:p>
          <a:p>
            <a:r>
              <a:rPr lang="en-US" i="1" dirty="0"/>
              <a:t>How do Donnelly’s processes and structures facilitate collaboration, rely on data for decisions and set academic requirements?</a:t>
            </a:r>
            <a:br>
              <a:rPr lang="en-US" dirty="0"/>
            </a:br>
            <a:endParaRPr lang="en-US" dirty="0"/>
          </a:p>
        </p:txBody>
      </p:sp>
    </p:spTree>
    <p:extLst>
      <p:ext uri="{BB962C8B-B14F-4D97-AF65-F5344CB8AC3E}">
        <p14:creationId xmlns:p14="http://schemas.microsoft.com/office/powerpoint/2010/main" val="3004925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FFA42-30A7-474F-AE0B-E4C051B529CC}"/>
              </a:ext>
            </a:extLst>
          </p:cNvPr>
          <p:cNvSpPr>
            <a:spLocks noGrp="1"/>
          </p:cNvSpPr>
          <p:nvPr>
            <p:ph type="title"/>
          </p:nvPr>
        </p:nvSpPr>
        <p:spPr>
          <a:xfrm>
            <a:off x="838200" y="751018"/>
            <a:ext cx="10515600" cy="1325563"/>
          </a:xfrm>
        </p:spPr>
        <p:txBody>
          <a:bodyPr>
            <a:normAutofit fontScale="90000"/>
          </a:bodyPr>
          <a:lstStyle/>
          <a:p>
            <a:r>
              <a:rPr lang="en-US" sz="3600" b="0" i="0" dirty="0">
                <a:solidFill>
                  <a:srgbClr val="C00000"/>
                </a:solidFill>
                <a:effectLst/>
                <a:latin typeface="Times New Roman" panose="02020603050405020304" pitchFamily="18" charset="0"/>
              </a:rPr>
              <a:t>5.B. The institution’s </a:t>
            </a:r>
            <a:r>
              <a:rPr lang="en-US" sz="3600" b="1" i="0" u="sng" dirty="0">
                <a:solidFill>
                  <a:srgbClr val="C00000"/>
                </a:solidFill>
                <a:effectLst/>
                <a:latin typeface="Times New Roman" panose="02020603050405020304" pitchFamily="18" charset="0"/>
              </a:rPr>
              <a:t>resource base </a:t>
            </a:r>
            <a:r>
              <a:rPr lang="en-US" sz="3600" b="0" i="0" dirty="0">
                <a:solidFill>
                  <a:srgbClr val="C00000"/>
                </a:solidFill>
                <a:effectLst/>
                <a:latin typeface="Times New Roman" panose="02020603050405020304" pitchFamily="18" charset="0"/>
              </a:rPr>
              <a:t>supports its educational offerings and its plans for maintaining and strengthening their quality in the future.  </a:t>
            </a:r>
            <a:endParaRPr lang="en-US" dirty="0"/>
          </a:p>
        </p:txBody>
      </p:sp>
      <p:sp>
        <p:nvSpPr>
          <p:cNvPr id="3" name="Content Placeholder 2">
            <a:extLst>
              <a:ext uri="{FF2B5EF4-FFF2-40B4-BE49-F238E27FC236}">
                <a16:creationId xmlns:a16="http://schemas.microsoft.com/office/drawing/2014/main" id="{C1CBFE6F-EDAA-4BD9-9436-5822FDF79156}"/>
              </a:ext>
            </a:extLst>
          </p:cNvPr>
          <p:cNvSpPr>
            <a:spLocks noGrp="1"/>
          </p:cNvSpPr>
          <p:nvPr>
            <p:ph idx="1"/>
          </p:nvPr>
        </p:nvSpPr>
        <p:spPr>
          <a:xfrm>
            <a:off x="838200" y="2449585"/>
            <a:ext cx="10515600" cy="4177458"/>
          </a:xfrm>
        </p:spPr>
        <p:txBody>
          <a:bodyPr>
            <a:normAutofit lnSpcReduction="10000"/>
          </a:bodyPr>
          <a:lstStyle/>
          <a:p>
            <a:pPr algn="l" rtl="0" fontAlgn="base">
              <a:buFont typeface="+mj-lt"/>
              <a:buAutoNum type="arabicPeriod"/>
            </a:pPr>
            <a:r>
              <a:rPr lang="en-US" sz="2400" b="0" i="0" dirty="0">
                <a:solidFill>
                  <a:srgbClr val="000000"/>
                </a:solidFill>
                <a:effectLst/>
                <a:latin typeface="Times New Roman" panose="02020603050405020304" pitchFamily="18" charset="0"/>
              </a:rPr>
              <a:t>The institution has </a:t>
            </a:r>
            <a:r>
              <a:rPr lang="en-US" sz="2400" b="0" i="0" dirty="0">
                <a:solidFill>
                  <a:srgbClr val="000000"/>
                </a:solidFill>
                <a:effectLst/>
                <a:highlight>
                  <a:srgbClr val="FFFF00"/>
                </a:highlight>
                <a:latin typeface="Times New Roman" panose="02020603050405020304" pitchFamily="18" charset="0"/>
              </a:rPr>
              <a:t>qualified and trained operational staff </a:t>
            </a:r>
            <a:r>
              <a:rPr lang="en-US" sz="2400" b="0" i="0" dirty="0">
                <a:solidFill>
                  <a:srgbClr val="000000"/>
                </a:solidFill>
                <a:effectLst/>
                <a:latin typeface="Times New Roman" panose="02020603050405020304" pitchFamily="18" charset="0"/>
              </a:rPr>
              <a:t>and </a:t>
            </a:r>
            <a:r>
              <a:rPr lang="en-US" sz="2400" b="0" i="0" dirty="0">
                <a:solidFill>
                  <a:srgbClr val="000000"/>
                </a:solidFill>
                <a:effectLst/>
                <a:highlight>
                  <a:srgbClr val="FFFF00"/>
                </a:highlight>
                <a:latin typeface="Times New Roman" panose="02020603050405020304" pitchFamily="18" charset="0"/>
              </a:rPr>
              <a:t>infrastructure sufficient </a:t>
            </a:r>
            <a:r>
              <a:rPr lang="en-US" sz="2400" b="0" i="0" dirty="0">
                <a:solidFill>
                  <a:srgbClr val="000000"/>
                </a:solidFill>
                <a:effectLst/>
                <a:latin typeface="Times New Roman" panose="02020603050405020304" pitchFamily="18" charset="0"/>
              </a:rPr>
              <a:t>to support its operations wherever and however programs are delivered.  </a:t>
            </a:r>
          </a:p>
          <a:p>
            <a:pPr algn="l" rtl="0" fontAlgn="base">
              <a:buFont typeface="+mj-lt"/>
              <a:buAutoNum type="arabicPeriod" startAt="2"/>
            </a:pPr>
            <a:r>
              <a:rPr lang="en-US" sz="2400" b="0" i="0" dirty="0">
                <a:solidFill>
                  <a:srgbClr val="000000"/>
                </a:solidFill>
                <a:effectLst/>
                <a:latin typeface="Times New Roman" panose="02020603050405020304" pitchFamily="18" charset="0"/>
              </a:rPr>
              <a:t>The </a:t>
            </a:r>
            <a:r>
              <a:rPr lang="en-US" sz="2400" b="0" i="0" dirty="0">
                <a:solidFill>
                  <a:srgbClr val="000000"/>
                </a:solidFill>
                <a:effectLst/>
                <a:highlight>
                  <a:srgbClr val="FFFF00"/>
                </a:highlight>
                <a:latin typeface="Times New Roman" panose="02020603050405020304" pitchFamily="18" charset="0"/>
              </a:rPr>
              <a:t>goals incorporated into the mission and any related statements are realistic </a:t>
            </a:r>
            <a:r>
              <a:rPr lang="en-US" sz="2400" b="0" i="0" dirty="0">
                <a:solidFill>
                  <a:srgbClr val="000000"/>
                </a:solidFill>
                <a:effectLst/>
                <a:latin typeface="Times New Roman" panose="02020603050405020304" pitchFamily="18" charset="0"/>
              </a:rPr>
              <a:t>in light of the institution’s organization, resources and opportunities.  </a:t>
            </a:r>
          </a:p>
          <a:p>
            <a:pPr algn="l" rtl="0" fontAlgn="base">
              <a:buFont typeface="+mj-lt"/>
              <a:buAutoNum type="arabicPeriod" startAt="3"/>
            </a:pPr>
            <a:r>
              <a:rPr lang="en-US" sz="2400" b="0" i="0" dirty="0">
                <a:solidFill>
                  <a:srgbClr val="000000"/>
                </a:solidFill>
                <a:effectLst/>
                <a:latin typeface="Times New Roman" panose="02020603050405020304" pitchFamily="18" charset="0"/>
              </a:rPr>
              <a:t>The institution has a well-developed</a:t>
            </a:r>
            <a:r>
              <a:rPr lang="en-US" sz="2400" b="0" i="0" dirty="0">
                <a:solidFill>
                  <a:srgbClr val="000000"/>
                </a:solidFill>
                <a:effectLst/>
                <a:highlight>
                  <a:srgbClr val="FFFF00"/>
                </a:highlight>
                <a:latin typeface="Times New Roman" panose="02020603050405020304" pitchFamily="18" charset="0"/>
              </a:rPr>
              <a:t> process in place for budgeting and for monitoring its finances.  </a:t>
            </a:r>
          </a:p>
          <a:p>
            <a:pPr algn="l" rtl="0" fontAlgn="base">
              <a:buFont typeface="+mj-lt"/>
              <a:buAutoNum type="arabicPeriod" startAt="4"/>
            </a:pPr>
            <a:r>
              <a:rPr lang="en-US" sz="2400" b="0" i="0" dirty="0">
                <a:solidFill>
                  <a:srgbClr val="000000"/>
                </a:solidFill>
                <a:effectLst/>
                <a:latin typeface="Times New Roman" panose="02020603050405020304" pitchFamily="18" charset="0"/>
              </a:rPr>
              <a:t>The institution’s </a:t>
            </a:r>
            <a:r>
              <a:rPr lang="en-US" sz="2400" b="0" i="0" dirty="0">
                <a:solidFill>
                  <a:srgbClr val="000000"/>
                </a:solidFill>
                <a:effectLst/>
                <a:highlight>
                  <a:srgbClr val="FFFF00"/>
                </a:highlight>
                <a:latin typeface="Times New Roman" panose="02020603050405020304" pitchFamily="18" charset="0"/>
              </a:rPr>
              <a:t>fiscal allocations ensure that its educational purpose</a:t>
            </a:r>
            <a:r>
              <a:rPr lang="en-US" sz="2400" b="0" i="0" dirty="0">
                <a:solidFill>
                  <a:srgbClr val="000000"/>
                </a:solidFill>
                <a:effectLst/>
                <a:latin typeface="Times New Roman" panose="02020603050405020304" pitchFamily="18" charset="0"/>
              </a:rPr>
              <a:t>s are achieved.  </a:t>
            </a:r>
          </a:p>
          <a:p>
            <a:r>
              <a:rPr lang="en-US" i="1" dirty="0"/>
              <a:t>How does Donnelly use our resources (human, physical, financial) to support our mission and reach our strategic goals?</a:t>
            </a:r>
          </a:p>
        </p:txBody>
      </p:sp>
    </p:spTree>
    <p:extLst>
      <p:ext uri="{BB962C8B-B14F-4D97-AF65-F5344CB8AC3E}">
        <p14:creationId xmlns:p14="http://schemas.microsoft.com/office/powerpoint/2010/main" val="4041340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FFA42-30A7-474F-AE0B-E4C051B529CC}"/>
              </a:ext>
            </a:extLst>
          </p:cNvPr>
          <p:cNvSpPr>
            <a:spLocks noGrp="1"/>
          </p:cNvSpPr>
          <p:nvPr>
            <p:ph type="title"/>
          </p:nvPr>
        </p:nvSpPr>
        <p:spPr>
          <a:xfrm>
            <a:off x="243281" y="264457"/>
            <a:ext cx="11635530" cy="1325563"/>
          </a:xfrm>
        </p:spPr>
        <p:txBody>
          <a:bodyPr>
            <a:normAutofit/>
          </a:bodyPr>
          <a:lstStyle/>
          <a:p>
            <a:r>
              <a:rPr lang="en-US" sz="3600" b="0" i="0" dirty="0">
                <a:solidFill>
                  <a:srgbClr val="C00000"/>
                </a:solidFill>
                <a:effectLst/>
                <a:latin typeface="Times New Roman" panose="02020603050405020304" pitchFamily="18" charset="0"/>
              </a:rPr>
              <a:t>5.C. The institution engages in </a:t>
            </a:r>
            <a:r>
              <a:rPr lang="en-US" sz="3600" b="1" i="0" u="sng" dirty="0">
                <a:solidFill>
                  <a:srgbClr val="C00000"/>
                </a:solidFill>
                <a:effectLst/>
                <a:latin typeface="Times New Roman" panose="02020603050405020304" pitchFamily="18" charset="0"/>
              </a:rPr>
              <a:t>systematic and integrated planning and improvement</a:t>
            </a:r>
            <a:r>
              <a:rPr lang="en-US" sz="3600" b="0" i="0" dirty="0">
                <a:solidFill>
                  <a:srgbClr val="C00000"/>
                </a:solidFill>
                <a:effectLst/>
                <a:latin typeface="Times New Roman" panose="02020603050405020304" pitchFamily="18" charset="0"/>
              </a:rPr>
              <a:t>.  </a:t>
            </a:r>
            <a:endParaRPr lang="en-US" dirty="0"/>
          </a:p>
        </p:txBody>
      </p:sp>
      <p:sp>
        <p:nvSpPr>
          <p:cNvPr id="3" name="Content Placeholder 2">
            <a:extLst>
              <a:ext uri="{FF2B5EF4-FFF2-40B4-BE49-F238E27FC236}">
                <a16:creationId xmlns:a16="http://schemas.microsoft.com/office/drawing/2014/main" id="{C1CBFE6F-EDAA-4BD9-9436-5822FDF79156}"/>
              </a:ext>
            </a:extLst>
          </p:cNvPr>
          <p:cNvSpPr>
            <a:spLocks noGrp="1"/>
          </p:cNvSpPr>
          <p:nvPr>
            <p:ph idx="1"/>
          </p:nvPr>
        </p:nvSpPr>
        <p:spPr>
          <a:xfrm>
            <a:off x="436228" y="1565310"/>
            <a:ext cx="11232858" cy="5292690"/>
          </a:xfrm>
        </p:spPr>
        <p:txBody>
          <a:bodyPr>
            <a:normAutofit fontScale="92500" lnSpcReduction="10000"/>
          </a:bodyPr>
          <a:lstStyle/>
          <a:p>
            <a:pPr algn="l" rtl="0" fontAlgn="base">
              <a:buFont typeface="+mj-lt"/>
              <a:buAutoNum type="arabicPeriod"/>
            </a:pPr>
            <a:r>
              <a:rPr lang="en-US" sz="2400" b="0" i="0" dirty="0">
                <a:solidFill>
                  <a:srgbClr val="000000"/>
                </a:solidFill>
                <a:effectLst/>
                <a:latin typeface="Times New Roman" panose="02020603050405020304" pitchFamily="18" charset="0"/>
              </a:rPr>
              <a:t>The institution </a:t>
            </a:r>
            <a:r>
              <a:rPr lang="en-US" sz="2400" b="0" i="0" dirty="0">
                <a:solidFill>
                  <a:srgbClr val="000000"/>
                </a:solidFill>
                <a:effectLst/>
                <a:highlight>
                  <a:srgbClr val="FFFF00"/>
                </a:highlight>
                <a:latin typeface="Times New Roman" panose="02020603050405020304" pitchFamily="18" charset="0"/>
              </a:rPr>
              <a:t>allocates its resources in alignment with its mission and priorities, </a:t>
            </a:r>
            <a:r>
              <a:rPr lang="en-US" sz="2400" b="0" i="0" dirty="0">
                <a:solidFill>
                  <a:srgbClr val="000000"/>
                </a:solidFill>
                <a:effectLst/>
                <a:latin typeface="Times New Roman" panose="02020603050405020304" pitchFamily="18" charset="0"/>
              </a:rPr>
              <a:t>including, as applicable, its comprehensive research enterprise, associated institutes and affiliated centers.  </a:t>
            </a:r>
          </a:p>
          <a:p>
            <a:pPr algn="l" rtl="0" fontAlgn="base">
              <a:buFont typeface="+mj-lt"/>
              <a:buAutoNum type="arabicPeriod" startAt="2"/>
            </a:pPr>
            <a:r>
              <a:rPr lang="en-US" sz="2400" b="0" i="0" dirty="0">
                <a:solidFill>
                  <a:srgbClr val="000000"/>
                </a:solidFill>
                <a:effectLst/>
                <a:latin typeface="Times New Roman" panose="02020603050405020304" pitchFamily="18" charset="0"/>
              </a:rPr>
              <a:t>The institution </a:t>
            </a:r>
            <a:r>
              <a:rPr lang="en-US" sz="2400" b="0" i="0" dirty="0">
                <a:solidFill>
                  <a:srgbClr val="000000"/>
                </a:solidFill>
                <a:effectLst/>
                <a:highlight>
                  <a:srgbClr val="FFFF00"/>
                </a:highlight>
                <a:latin typeface="Times New Roman" panose="02020603050405020304" pitchFamily="18" charset="0"/>
              </a:rPr>
              <a:t>links its processes </a:t>
            </a:r>
            <a:r>
              <a:rPr lang="en-US" sz="2400" b="0" i="0" dirty="0">
                <a:solidFill>
                  <a:srgbClr val="000000"/>
                </a:solidFill>
                <a:effectLst/>
                <a:latin typeface="Times New Roman" panose="02020603050405020304" pitchFamily="18" charset="0"/>
              </a:rPr>
              <a:t>for assessment of student learning, evaluation of operations, planning and budgeting.  </a:t>
            </a:r>
          </a:p>
          <a:p>
            <a:pPr algn="l" rtl="0" fontAlgn="base">
              <a:buFont typeface="+mj-lt"/>
              <a:buAutoNum type="arabicPeriod" startAt="3"/>
            </a:pPr>
            <a:r>
              <a:rPr lang="en-US" sz="2400" b="0" i="0" dirty="0">
                <a:solidFill>
                  <a:srgbClr val="000000"/>
                </a:solidFill>
                <a:effectLst/>
                <a:latin typeface="Times New Roman" panose="02020603050405020304" pitchFamily="18" charset="0"/>
              </a:rPr>
              <a:t>The </a:t>
            </a:r>
            <a:r>
              <a:rPr lang="en-US" sz="2400" b="0" i="0" dirty="0">
                <a:solidFill>
                  <a:srgbClr val="000000"/>
                </a:solidFill>
                <a:effectLst/>
                <a:highlight>
                  <a:srgbClr val="FFFF00"/>
                </a:highlight>
                <a:latin typeface="Times New Roman" panose="02020603050405020304" pitchFamily="18" charset="0"/>
              </a:rPr>
              <a:t>planning process encompasses the institution as a whole</a:t>
            </a:r>
            <a:r>
              <a:rPr lang="en-US" sz="2400" b="0" i="0" dirty="0">
                <a:solidFill>
                  <a:srgbClr val="000000"/>
                </a:solidFill>
                <a:effectLst/>
                <a:latin typeface="Times New Roman" panose="02020603050405020304" pitchFamily="18" charset="0"/>
              </a:rPr>
              <a:t> and considers the perspectives of internal and external constituent groups.  </a:t>
            </a:r>
            <a:br>
              <a:rPr lang="en-US" sz="2400" b="0" i="0" dirty="0">
                <a:solidFill>
                  <a:srgbClr val="000000"/>
                </a:solidFill>
                <a:effectLst/>
                <a:latin typeface="Times New Roman" panose="02020603050405020304" pitchFamily="18" charset="0"/>
              </a:rPr>
            </a:br>
            <a:r>
              <a:rPr lang="en-US" sz="1400" b="0" i="0" dirty="0">
                <a:solidFill>
                  <a:srgbClr val="FF0000"/>
                </a:solidFill>
                <a:effectLst/>
                <a:latin typeface="Times New Roman" panose="02020603050405020304" pitchFamily="18" charset="0"/>
              </a:rPr>
              <a:t>-----</a:t>
            </a:r>
          </a:p>
          <a:p>
            <a:pPr algn="l" rtl="0" fontAlgn="base">
              <a:buFont typeface="+mj-lt"/>
              <a:buAutoNum type="arabicPeriod" startAt="4"/>
            </a:pPr>
            <a:r>
              <a:rPr lang="en-US" sz="2400" b="0" i="0" dirty="0">
                <a:solidFill>
                  <a:srgbClr val="000000"/>
                </a:solidFill>
                <a:effectLst/>
                <a:latin typeface="Times New Roman" panose="02020603050405020304" pitchFamily="18" charset="0"/>
              </a:rPr>
              <a:t>The institution </a:t>
            </a:r>
            <a:r>
              <a:rPr lang="en-US" sz="2400" b="0" i="0" dirty="0">
                <a:solidFill>
                  <a:srgbClr val="000000"/>
                </a:solidFill>
                <a:effectLst/>
                <a:highlight>
                  <a:srgbClr val="FFFF00"/>
                </a:highlight>
                <a:latin typeface="Times New Roman" panose="02020603050405020304" pitchFamily="18" charset="0"/>
              </a:rPr>
              <a:t>plans on the basis of a sound understanding of its current capacity</a:t>
            </a:r>
            <a:r>
              <a:rPr lang="en-US" sz="2400" b="0" i="0" dirty="0">
                <a:solidFill>
                  <a:srgbClr val="000000"/>
                </a:solidFill>
                <a:effectLst/>
                <a:latin typeface="Times New Roman" panose="02020603050405020304" pitchFamily="18" charset="0"/>
              </a:rPr>
              <a:t>, including fluctuations in the institution’s sources of revenue and enrollment.  </a:t>
            </a:r>
          </a:p>
          <a:p>
            <a:pPr algn="l" rtl="0" fontAlgn="base">
              <a:buFont typeface="+mj-lt"/>
              <a:buAutoNum type="arabicPeriod" startAt="5"/>
            </a:pPr>
            <a:r>
              <a:rPr lang="en-US" sz="2400" b="0" i="0" dirty="0">
                <a:solidFill>
                  <a:srgbClr val="000000"/>
                </a:solidFill>
                <a:effectLst/>
                <a:latin typeface="Times New Roman" panose="02020603050405020304" pitchFamily="18" charset="0"/>
              </a:rPr>
              <a:t>Institutional </a:t>
            </a:r>
            <a:r>
              <a:rPr lang="en-US" sz="2400" b="0" i="0" dirty="0">
                <a:solidFill>
                  <a:srgbClr val="000000"/>
                </a:solidFill>
                <a:effectLst/>
                <a:highlight>
                  <a:srgbClr val="FFFF00"/>
                </a:highlight>
                <a:latin typeface="Times New Roman" panose="02020603050405020304" pitchFamily="18" charset="0"/>
              </a:rPr>
              <a:t>planning anticipates evolving external factors</a:t>
            </a:r>
            <a:r>
              <a:rPr lang="en-US" sz="2400" b="0" i="0" dirty="0">
                <a:solidFill>
                  <a:srgbClr val="000000"/>
                </a:solidFill>
                <a:effectLst/>
                <a:latin typeface="Times New Roman" panose="02020603050405020304" pitchFamily="18" charset="0"/>
              </a:rPr>
              <a:t>, such as technology advancements, demographic shifts, globalization, the economy and state support.  </a:t>
            </a:r>
          </a:p>
          <a:p>
            <a:pPr marL="0" indent="0" fontAlgn="base">
              <a:buNone/>
            </a:pPr>
            <a:r>
              <a:rPr lang="en-US" sz="1400" dirty="0">
                <a:solidFill>
                  <a:srgbClr val="FF0000"/>
                </a:solidFill>
                <a:latin typeface="Times New Roman" panose="02020603050405020304" pitchFamily="18" charset="0"/>
              </a:rPr>
              <a:t>    -----</a:t>
            </a:r>
          </a:p>
          <a:p>
            <a:pPr algn="l" rtl="0" fontAlgn="base">
              <a:buFont typeface="+mj-lt"/>
              <a:buAutoNum type="arabicPeriod" startAt="6"/>
            </a:pPr>
            <a:r>
              <a:rPr lang="en-US" sz="2400" i="0" dirty="0">
                <a:effectLst/>
                <a:latin typeface="Times New Roman" panose="02020603050405020304" pitchFamily="18" charset="0"/>
              </a:rPr>
              <a:t>The institution </a:t>
            </a:r>
            <a:r>
              <a:rPr lang="en-US" sz="2400" i="0" dirty="0">
                <a:effectLst/>
                <a:highlight>
                  <a:srgbClr val="FFFF00"/>
                </a:highlight>
                <a:latin typeface="Times New Roman" panose="02020603050405020304" pitchFamily="18" charset="0"/>
              </a:rPr>
              <a:t>implements its plans to systematically improve </a:t>
            </a:r>
            <a:r>
              <a:rPr lang="en-US" sz="2400" i="0" dirty="0">
                <a:effectLst/>
                <a:latin typeface="Times New Roman" panose="02020603050405020304" pitchFamily="18" charset="0"/>
              </a:rPr>
              <a:t>its operations and student outcomes. </a:t>
            </a:r>
          </a:p>
          <a:p>
            <a:pPr fontAlgn="base"/>
            <a:r>
              <a:rPr lang="en-US" sz="2400" i="1" dirty="0"/>
              <a:t>How does Donnelly </a:t>
            </a:r>
            <a:r>
              <a:rPr lang="en-US" sz="2400" i="1" dirty="0" err="1"/>
              <a:t>intergrate</a:t>
            </a:r>
            <a:r>
              <a:rPr lang="en-US" sz="2400" i="1" dirty="0"/>
              <a:t> our planning processes, incorporate data in developing our plans and evaluate implementation of our plans?</a:t>
            </a:r>
          </a:p>
          <a:p>
            <a:pPr marL="0" indent="0" algn="l" rtl="0" fontAlgn="base">
              <a:buNone/>
            </a:pPr>
            <a:endParaRPr lang="en-US" sz="2400" i="0" dirty="0">
              <a:effectLst/>
              <a:latin typeface="Times New Roman" panose="02020603050405020304" pitchFamily="18" charset="0"/>
            </a:endParaRPr>
          </a:p>
        </p:txBody>
      </p:sp>
    </p:spTree>
    <p:extLst>
      <p:ext uri="{BB962C8B-B14F-4D97-AF65-F5344CB8AC3E}">
        <p14:creationId xmlns:p14="http://schemas.microsoft.com/office/powerpoint/2010/main" val="12325843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498A9EADAF2A74B8058AB780B4F3D33" ma:contentTypeVersion="10" ma:contentTypeDescription="Create a new document." ma:contentTypeScope="" ma:versionID="4fc077d47ac9b34d3025e28aaec5f6e0">
  <xsd:schema xmlns:xsd="http://www.w3.org/2001/XMLSchema" xmlns:xs="http://www.w3.org/2001/XMLSchema" xmlns:p="http://schemas.microsoft.com/office/2006/metadata/properties" xmlns:ns2="f9cb4096-73a2-493a-b5db-7518fd3747a0" targetNamespace="http://schemas.microsoft.com/office/2006/metadata/properties" ma:root="true" ma:fieldsID="7cc1a98fd2a1969dc6a5cab1250502ff" ns2:_="">
    <xsd:import namespace="f9cb4096-73a2-493a-b5db-7518fd3747a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cb4096-73a2-493a-b5db-7518fd3747a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C1DDC72-85CF-4A16-8142-8A0548E5C5B2}">
  <ds:schemaRefs>
    <ds:schemaRef ds:uri="http://purl.org/dc/elements/1.1/"/>
    <ds:schemaRef ds:uri="http://schemas.microsoft.com/office/infopath/2007/PartnerControls"/>
    <ds:schemaRef ds:uri="http://schemas.microsoft.com/office/2006/metadata/properties"/>
    <ds:schemaRef ds:uri="http://purl.org/dc/terms/"/>
    <ds:schemaRef ds:uri="http://schemas.microsoft.com/office/2006/documentManagement/types"/>
    <ds:schemaRef ds:uri="http://schemas.openxmlformats.org/package/2006/metadata/core-properties"/>
    <ds:schemaRef ds:uri="f9cb4096-73a2-493a-b5db-7518fd3747a0"/>
    <ds:schemaRef ds:uri="http://www.w3.org/XML/1998/namespace"/>
    <ds:schemaRef ds:uri="http://purl.org/dc/dcmitype/"/>
  </ds:schemaRefs>
</ds:datastoreItem>
</file>

<file path=customXml/itemProps2.xml><?xml version="1.0" encoding="utf-8"?>
<ds:datastoreItem xmlns:ds="http://schemas.openxmlformats.org/officeDocument/2006/customXml" ds:itemID="{5DFAFBE7-CF14-49C7-9896-8DF51135329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cb4096-73a2-493a-b5db-7518fd3747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64250E7-CA0C-424D-8431-185C9FE70B5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815</TotalTime>
  <Words>786</Words>
  <Application>Microsoft Office PowerPoint</Application>
  <PresentationFormat>Widescreen</PresentationFormat>
  <Paragraphs>42</Paragraphs>
  <Slides>6</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HLC Criterion 5 Review  by Emily Buckley, VP Advancement Feb 8, 2023     </vt:lpstr>
      <vt:lpstr>Reminder of All 5 HLC Criteria: 1. Mission 2. Integrity: Ethical &amp; Responsible Conduct  3. Teaching and Learning: Quality, Resources &amp; Support 4. Teaching and Learning: Evaluation &amp; Improvment 5. Institutional Effectiveness, Resources &amp; Planning      </vt:lpstr>
      <vt:lpstr> CRITERION 5: INSTITUTIONAL EFFECTIVENESS, RESOURCES AND PLANNING   </vt:lpstr>
      <vt:lpstr>5.A. Through its administrative structures and collaborative processes, the institution’s leadership demonstrates that it is effective and enables the institution to fulfill its mission.  </vt:lpstr>
      <vt:lpstr>5.B. The institution’s resource base supports its educational offerings and its plans for maintaining and strengthening their quality in the future.  </vt:lpstr>
      <vt:lpstr>5.C. The institution engages in systematic and integrated planning and improvement.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Criterion 5</dc:title>
  <dc:creator>Jennifer Bales</dc:creator>
  <cp:lastModifiedBy>Emily Buckley</cp:lastModifiedBy>
  <cp:revision>6</cp:revision>
  <cp:lastPrinted>2023-02-08T18:49:31Z</cp:lastPrinted>
  <dcterms:created xsi:type="dcterms:W3CDTF">2022-02-16T16:02:59Z</dcterms:created>
  <dcterms:modified xsi:type="dcterms:W3CDTF">2023-02-08T23:48:53Z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0x010100A498A9EADAF2A74B8058AB780B4F3D33</vt:lpwstr>
  </property>
</Properties>
</file>