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6" r:id="rId3"/>
    <p:sldId id="261" r:id="rId4"/>
    <p:sldId id="262" r:id="rId5"/>
    <p:sldId id="266" r:id="rId6"/>
    <p:sldId id="260" r:id="rId7"/>
    <p:sldId id="259" r:id="rId8"/>
    <p:sldId id="257" r:id="rId9"/>
    <p:sldId id="263" r:id="rId10"/>
    <p:sldId id="264" r:id="rId11"/>
    <p:sldId id="265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49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2753-E0D7-43AC-8D26-BFCE9735DEF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A666-99FE-4C9A-A942-7BDD3BDF1B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8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2753-E0D7-43AC-8D26-BFCE9735DEF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A666-99FE-4C9A-A942-7BDD3BDF1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4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2753-E0D7-43AC-8D26-BFCE9735DEF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A666-99FE-4C9A-A942-7BDD3BDF1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1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2753-E0D7-43AC-8D26-BFCE9735DEF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A666-99FE-4C9A-A942-7BDD3BDF1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2753-E0D7-43AC-8D26-BFCE9735DEF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A666-99FE-4C9A-A942-7BDD3BDF1B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2753-E0D7-43AC-8D26-BFCE9735DEF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A666-99FE-4C9A-A942-7BDD3BDF1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0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2753-E0D7-43AC-8D26-BFCE9735DEF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A666-99FE-4C9A-A942-7BDD3BDF1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2753-E0D7-43AC-8D26-BFCE9735DEF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A666-99FE-4C9A-A942-7BDD3BDF1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1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2753-E0D7-43AC-8D26-BFCE9735DEF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A666-99FE-4C9A-A942-7BDD3BDF1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24C2753-E0D7-43AC-8D26-BFCE9735DEF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A9A666-99FE-4C9A-A942-7BDD3BDF1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2753-E0D7-43AC-8D26-BFCE9735DEF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A666-99FE-4C9A-A942-7BDD3BDF1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9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4C2753-E0D7-43AC-8D26-BFCE9735DEFD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A9A666-99FE-4C9A-A942-7BDD3BDF1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2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nnelly.edu/staff/files/documents/Make-up%20Testing%20Request%20Form%20Fall%202019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donnelly.edu/students/test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3444A-40D7-4809-B180-87E052577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330" y="2209800"/>
            <a:ext cx="4128471" cy="4114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90D46C-CF58-4D24-844C-8EDD38B4EA5F}"/>
              </a:ext>
            </a:extLst>
          </p:cNvPr>
          <p:cNvSpPr/>
          <p:nvPr/>
        </p:nvSpPr>
        <p:spPr>
          <a:xfrm>
            <a:off x="2286000" y="2978877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31E0F-C90B-476C-B70E-30674B2FFF76}"/>
              </a:ext>
            </a:extLst>
          </p:cNvPr>
          <p:cNvSpPr txBox="1"/>
          <p:nvPr/>
        </p:nvSpPr>
        <p:spPr>
          <a:xfrm>
            <a:off x="1983545" y="5070417"/>
            <a:ext cx="56719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C7B4E-D65E-48D6-AB4D-C49E46A0F43F}"/>
              </a:ext>
            </a:extLst>
          </p:cNvPr>
          <p:cNvSpPr txBox="1"/>
          <p:nvPr/>
        </p:nvSpPr>
        <p:spPr>
          <a:xfrm>
            <a:off x="152400" y="1905000"/>
            <a:ext cx="33745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Visits: CCS 101, Business</a:t>
            </a:r>
          </a:p>
          <a:p>
            <a:endParaRPr lang="en-US" dirty="0"/>
          </a:p>
          <a:p>
            <a:r>
              <a:rPr lang="en-US" dirty="0"/>
              <a:t>Career Cruising: Anyone!</a:t>
            </a:r>
          </a:p>
          <a:p>
            <a:r>
              <a:rPr lang="en-US" dirty="0"/>
              <a:t>Credentials in FYE classes</a:t>
            </a:r>
          </a:p>
          <a:p>
            <a:endParaRPr lang="en-US" dirty="0"/>
          </a:p>
          <a:p>
            <a:r>
              <a:rPr lang="en-US" dirty="0"/>
              <a:t>Walk in Hours </a:t>
            </a:r>
          </a:p>
          <a:p>
            <a:endParaRPr lang="en-US" dirty="0"/>
          </a:p>
          <a:p>
            <a:r>
              <a:rPr lang="en-US" dirty="0"/>
              <a:t>One on one counseling advising career choice and path. </a:t>
            </a:r>
          </a:p>
          <a:p>
            <a:endParaRPr lang="en-US" dirty="0"/>
          </a:p>
          <a:p>
            <a:r>
              <a:rPr lang="en-US" dirty="0"/>
              <a:t>Graduation meetings</a:t>
            </a:r>
          </a:p>
          <a:p>
            <a:endParaRPr lang="en-US" dirty="0"/>
          </a:p>
          <a:p>
            <a:r>
              <a:rPr lang="en-US" dirty="0"/>
              <a:t>Alumni follow up</a:t>
            </a:r>
          </a:p>
          <a:p>
            <a:endParaRPr lang="en-US" dirty="0"/>
          </a:p>
          <a:p>
            <a:r>
              <a:rPr lang="en-US" dirty="0"/>
              <a:t>Website and Newsletter updates</a:t>
            </a:r>
          </a:p>
          <a:p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499D12A-A9B8-4C6F-B15B-68C7EFB6312F}"/>
              </a:ext>
            </a:extLst>
          </p:cNvPr>
          <p:cNvSpPr/>
          <p:nvPr/>
        </p:nvSpPr>
        <p:spPr>
          <a:xfrm>
            <a:off x="2017958" y="3365789"/>
            <a:ext cx="73152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3C275428-7C5C-4BF7-AC5F-8156B38892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 b="23606"/>
          <a:stretch/>
        </p:blipFill>
        <p:spPr>
          <a:xfrm>
            <a:off x="2458" y="51603"/>
            <a:ext cx="9144000" cy="16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1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12C4-60C4-4EAD-9BC2-F4189595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in 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A44E1-4F21-4260-978F-7539A83064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value the tutoring center so much. It has been crucial to my success in Math. I have also gotten excellent feedback on essays that have helped me maintain an A in Comp II.”</a:t>
            </a:r>
          </a:p>
          <a:p>
            <a:r>
              <a:rPr lang="en-US" dirty="0"/>
              <a:t>Tutoring is one of the best resources we have here at Donnelly. The tutors are always ready to help and with an amazing attitude.</a:t>
            </a:r>
          </a:p>
          <a:p>
            <a:endParaRPr lang="en-US" dirty="0"/>
          </a:p>
          <a:p>
            <a:r>
              <a:rPr lang="en-US" dirty="0"/>
              <a:t>“Tutoring is a great help.”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E0613-DF38-432D-81D3-175C3A29B4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"This gives us knowledge about professional interviews. It helped me to be confident." </a:t>
            </a:r>
          </a:p>
          <a:p>
            <a:r>
              <a:rPr lang="en-US" dirty="0"/>
              <a:t>With the help of the Career Center at Donnelly College I was able to make a resume that would work for me and be prepared for the Interviews by having practiced multiple mock interviews.</a:t>
            </a:r>
          </a:p>
          <a:p>
            <a:pPr marL="0" indent="0">
              <a:buNone/>
            </a:pPr>
            <a:r>
              <a:rPr lang="en-US" dirty="0"/>
              <a:t>I enjoyed meeting and speaking with students. I hope that I can do this again in the future. </a:t>
            </a:r>
          </a:p>
          <a:p>
            <a:pPr marL="0" indent="0">
              <a:buNone/>
            </a:pPr>
            <a:r>
              <a:rPr lang="en-US" dirty="0"/>
              <a:t>Students should conduct a little more research about the position.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1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E0E15-23B8-44E9-8258-C00BA3E0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Spaces This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4414B-E879-4FF9-8594-685612E7D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448 visits to the Quiet Study Room : This is already over 100 visit increase over ALL of Spring 2019 semester.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20 Students enrolled in STEM Fitness : Same number : This is already more than the number of students that signed up in all of Fall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Group Study room has a study group with a standing appointment weekly! Other students utilize this room and Supported Study space for groups and pair studying.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269 students have signed in to Tutoring this semester, and a steady group has formed for the Supported Study in English. Numbers for the fall are far outpacing our Spring 19 numbers.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8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:\Career Services\Marketing materials\CareerServices_Head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08" y="16303"/>
            <a:ext cx="5952490" cy="21577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066800" y="2420115"/>
            <a:ext cx="7162800" cy="478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latin typeface="Georgia"/>
                <a:ea typeface="Calibri"/>
                <a:cs typeface="Times New Roman"/>
              </a:rPr>
              <a:t>Recurring Events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effectLst/>
                <a:latin typeface="Georgia"/>
                <a:ea typeface="Calibri"/>
                <a:cs typeface="Times New Roman"/>
              </a:rPr>
              <a:t>Resume Workshops : Various dates and formats including class visits and individual appointments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Georgia"/>
                <a:ea typeface="Calibri"/>
                <a:cs typeface="Times New Roman"/>
              </a:rPr>
              <a:t>Interview Skills : Individual appointments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Georgia"/>
                <a:ea typeface="Calibri"/>
                <a:cs typeface="Times New Roman"/>
              </a:rPr>
              <a:t>Career Interest Roundtables: Past careers include law enforcement, banking and finance, court services, health care. 1 or 2 a semester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effectLst/>
                <a:latin typeface="Georgia"/>
                <a:ea typeface="Calibri"/>
                <a:cs typeface="Times New Roman"/>
              </a:rPr>
              <a:t>Transfer and Internship Fair : October 30</a:t>
            </a:r>
            <a:r>
              <a:rPr lang="en-US" b="1" baseline="30000" dirty="0">
                <a:effectLst/>
                <a:latin typeface="Georgia"/>
                <a:ea typeface="Calibri"/>
                <a:cs typeface="Times New Roman"/>
              </a:rPr>
              <a:t>th</a:t>
            </a:r>
            <a:endParaRPr lang="en-US" b="1" baseline="30000" dirty="0">
              <a:latin typeface="Georgia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Georgia"/>
                <a:ea typeface="Calibri"/>
                <a:cs typeface="Times New Roman"/>
              </a:rPr>
              <a:t>Mock Interviews: November 14</a:t>
            </a:r>
            <a:r>
              <a:rPr lang="en-US" b="1" baseline="30000" dirty="0">
                <a:latin typeface="Georgia"/>
                <a:ea typeface="Calibri"/>
                <a:cs typeface="Times New Roman"/>
              </a:rPr>
              <a:t>th</a:t>
            </a:r>
            <a:r>
              <a:rPr lang="en-US" b="1" dirty="0">
                <a:latin typeface="Georgia"/>
                <a:ea typeface="Calibri"/>
                <a:cs typeface="Times New Roman"/>
              </a:rPr>
              <a:t> and March TBA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Georgia"/>
                <a:ea typeface="Calibri"/>
                <a:cs typeface="Times New Roman"/>
              </a:rPr>
              <a:t>Career Fair: April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b="1" dirty="0">
              <a:effectLst/>
              <a:latin typeface="Georgi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000" b="1" dirty="0">
              <a:latin typeface="Georgi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736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0086-030C-4B8D-BCE5-A0D4E8A31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Job Searching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06513-288E-4E49-9A22-3B80B310A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Job, internship, volunteer postings on boards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94DA2-3240-45FF-B826-6849CE88F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career services webpage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BA5252-183E-49ED-8798-EE6AF86DB6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18793" r="7028" b="20918"/>
          <a:stretch/>
        </p:blipFill>
        <p:spPr bwMode="auto">
          <a:xfrm>
            <a:off x="1219199" y="2760133"/>
            <a:ext cx="2831123" cy="27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7F3F1B-2E12-4EAF-A750-4DA179444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7" t="19209" r="10833" b="5534"/>
          <a:stretch/>
        </p:blipFill>
        <p:spPr>
          <a:xfrm>
            <a:off x="4480561" y="2691025"/>
            <a:ext cx="3866011" cy="27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4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7E0A-A70C-4F03-9D0D-16C0DE98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3D1AC-FFCD-4D82-9DAF-A41D68047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Make up testing or alternative testing environment.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Post-testing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Intake testing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5DEFF8-5256-4CF0-AD51-F45FF3F494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21564" r="9985" b="8404"/>
          <a:stretch/>
        </p:blipFill>
        <p:spPr bwMode="auto">
          <a:xfrm>
            <a:off x="4381500" y="304800"/>
            <a:ext cx="312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B29B0A-8138-4D85-81D5-919E0A8A4C18}"/>
              </a:ext>
            </a:extLst>
          </p:cNvPr>
          <p:cNvSpPr txBox="1"/>
          <p:nvPr/>
        </p:nvSpPr>
        <p:spPr>
          <a:xfrm>
            <a:off x="3505200" y="4419600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up testing form on website at:</a:t>
            </a:r>
          </a:p>
          <a:p>
            <a:r>
              <a:rPr lang="en-US" dirty="0">
                <a:hlinkClick r:id="rId3"/>
              </a:rPr>
              <a:t>https://www.donnelly.edu/staff/files/documents/Make-up%20Testing%20Request%20Form%20Fall%202019.docx</a:t>
            </a:r>
            <a:endParaRPr lang="en-US" dirty="0"/>
          </a:p>
          <a:p>
            <a:endParaRPr lang="en-US" dirty="0"/>
          </a:p>
          <a:p>
            <a:r>
              <a:rPr lang="en-US" dirty="0"/>
              <a:t>Testing hours and information at: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https://www.donnelly.edu/students/testing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9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6888-1D80-427B-A6F9-2CFC8226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9C053-F7EE-40EF-B916-75518341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Students are placed by incoming scores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Enrolled in college classes with mandated support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Enrolled in 1 hour support class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Required to attend tutoring 1 time weekly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Required to meet with their Academic Coach 5 times a semester.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Fall 18, 75% of students who began semester enrolled again in Spring 19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2F5DE-7B4C-4390-888B-5898DBCDB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CCS 103</a:t>
            </a:r>
          </a:p>
          <a:p>
            <a:r>
              <a:rPr lang="en-US" sz="2000" dirty="0"/>
              <a:t>Mary Pflanz</a:t>
            </a:r>
          </a:p>
          <a:p>
            <a:r>
              <a:rPr lang="en-US" sz="2000" dirty="0"/>
              <a:t>Yvonne Telep</a:t>
            </a:r>
          </a:p>
        </p:txBody>
      </p:sp>
    </p:spTree>
    <p:extLst>
      <p:ext uri="{BB962C8B-B14F-4D97-AF65-F5344CB8AC3E}">
        <p14:creationId xmlns:p14="http://schemas.microsoft.com/office/powerpoint/2010/main" val="275571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3215-9BF0-4364-8AD7-BD9F5961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Study Spaces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519EF-8092-46F6-97C1-5111548F8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Open Computer Lab</a:t>
            </a:r>
          </a:p>
          <a:p>
            <a:r>
              <a:rPr lang="en-US" sz="2000" dirty="0"/>
              <a:t>Quiet Study Room</a:t>
            </a:r>
          </a:p>
          <a:p>
            <a:r>
              <a:rPr lang="en-US" sz="2000" dirty="0"/>
              <a:t>Supported Study Room </a:t>
            </a:r>
          </a:p>
          <a:p>
            <a:r>
              <a:rPr lang="en-US" sz="2000" dirty="0"/>
              <a:t>Group Study Room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F152D5-EE22-4BF0-A55A-BBF00102A6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18362" r="1874" b="22521"/>
          <a:stretch/>
        </p:blipFill>
        <p:spPr bwMode="auto">
          <a:xfrm>
            <a:off x="3194686" y="265433"/>
            <a:ext cx="4215899" cy="35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68375F8-5CEF-4A39-B989-FD15BF900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" b="20560"/>
          <a:stretch/>
        </p:blipFill>
        <p:spPr bwMode="auto">
          <a:xfrm>
            <a:off x="5302636" y="3429000"/>
            <a:ext cx="3498464" cy="328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5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128C0-7540-4567-ACC5-1FC7BF41E5C0}"/>
              </a:ext>
            </a:extLst>
          </p:cNvPr>
          <p:cNvSpPr txBox="1"/>
          <p:nvPr/>
        </p:nvSpPr>
        <p:spPr>
          <a:xfrm>
            <a:off x="1181100" y="304800"/>
            <a:ext cx="6781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Donnelly</a:t>
            </a:r>
            <a:r>
              <a:rPr lang="en-US" b="1" dirty="0"/>
              <a:t> </a:t>
            </a:r>
            <a:r>
              <a:rPr lang="en-US" sz="4000" b="1" dirty="0">
                <a:latin typeface="Garamond" panose="02020404030301010803" pitchFamily="18" charset="0"/>
              </a:rPr>
              <a:t>Tutoring</a:t>
            </a:r>
            <a:r>
              <a:rPr lang="en-US" b="1" dirty="0"/>
              <a:t> </a:t>
            </a:r>
            <a:r>
              <a:rPr lang="en-US" sz="4000" b="1" dirty="0">
                <a:latin typeface="Garamond" panose="02020404030301010803" pitchFamily="18" charset="0"/>
              </a:rPr>
              <a:t>Center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44201-402A-484C-9584-86DC76D389AD}"/>
              </a:ext>
            </a:extLst>
          </p:cNvPr>
          <p:cNvSpPr txBox="1"/>
          <p:nvPr/>
        </p:nvSpPr>
        <p:spPr>
          <a:xfrm>
            <a:off x="970670" y="920889"/>
            <a:ext cx="41933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 – Thursday 9AM -5PM</a:t>
            </a:r>
          </a:p>
          <a:p>
            <a:r>
              <a:rPr lang="en-US" dirty="0"/>
              <a:t>Friday 9AM -1PM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English and Math available every hour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Both walk in and appointments accepted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Peer tutoring model</a:t>
            </a:r>
          </a:p>
          <a:p>
            <a:endParaRPr lang="en-US" dirty="0"/>
          </a:p>
          <a:p>
            <a:r>
              <a:rPr lang="en-US" dirty="0"/>
              <a:t>Additional subjects available such as</a:t>
            </a:r>
          </a:p>
          <a:p>
            <a:r>
              <a:rPr lang="en-US" dirty="0"/>
              <a:t>Business </a:t>
            </a:r>
          </a:p>
          <a:p>
            <a:r>
              <a:rPr lang="en-US" dirty="0"/>
              <a:t>Public Speaking </a:t>
            </a:r>
          </a:p>
          <a:p>
            <a:r>
              <a:rPr lang="en-US" dirty="0"/>
              <a:t>Accounting</a:t>
            </a:r>
          </a:p>
          <a:p>
            <a:r>
              <a:rPr lang="en-US" dirty="0"/>
              <a:t>Biology </a:t>
            </a:r>
          </a:p>
          <a:p>
            <a:r>
              <a:rPr lang="en-US" dirty="0"/>
              <a:t>Chemistry</a:t>
            </a:r>
          </a:p>
          <a:p>
            <a:r>
              <a:rPr lang="en-US" dirty="0"/>
              <a:t>A &amp; P </a:t>
            </a:r>
          </a:p>
          <a:p>
            <a:endParaRPr lang="en-US" dirty="0"/>
          </a:p>
          <a:p>
            <a:r>
              <a:rPr lang="en-US" dirty="0"/>
              <a:t>Supported Study Sessions 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Anatomy &amp; Physiology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Biology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English Composition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967452-5B6D-4102-9D39-5B0F4FA8C54D}"/>
              </a:ext>
            </a:extLst>
          </p:cNvPr>
          <p:cNvSpPr txBox="1"/>
          <p:nvPr/>
        </p:nvSpPr>
        <p:spPr>
          <a:xfrm>
            <a:off x="5503985" y="1209084"/>
            <a:ext cx="26693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 a need for tutoring or Supported Study Sessions, please speak to me about setting something up.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Coming in the future:</a:t>
            </a:r>
          </a:p>
          <a:p>
            <a:r>
              <a:rPr lang="en-US" dirty="0"/>
              <a:t>After hours tutoring </a:t>
            </a:r>
          </a:p>
          <a:p>
            <a:r>
              <a:rPr lang="en-US" dirty="0"/>
              <a:t>Powered by Zoom?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8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E94E125-A975-41F1-84D7-172756BDD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33" t="11464" r="30833" b="8497"/>
          <a:stretch/>
        </p:blipFill>
        <p:spPr>
          <a:xfrm>
            <a:off x="4572000" y="762000"/>
            <a:ext cx="4154312" cy="4876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5FE4A7-44D3-4859-A336-D054774B1EA5}"/>
              </a:ext>
            </a:extLst>
          </p:cNvPr>
          <p:cNvSpPr txBox="1"/>
          <p:nvPr/>
        </p:nvSpPr>
        <p:spPr>
          <a:xfrm>
            <a:off x="304800" y="552505"/>
            <a:ext cx="403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 tutors offer comprehensive help!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Encourage sending papers in advance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Strive for a learning experience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Not an “editing service”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Outlines, organization, understanding material, citations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more we know about assignments the better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We help students with papers in any subject area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Tutors will visit classes if requested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Tutors will help with reading comprehension, understanding assignments, vocabulary, study skills, etc. Not just for paper edits!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C7C438-2A1D-4A84-9576-D1A42D322A89}"/>
              </a:ext>
            </a:extLst>
          </p:cNvPr>
          <p:cNvSpPr txBox="1"/>
          <p:nvPr/>
        </p:nvSpPr>
        <p:spPr>
          <a:xfrm>
            <a:off x="800100" y="572012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flyer has been widely distributed. If you want to share it with your class, I am happy to send an electronic copy, visit classes, etc.!</a:t>
            </a:r>
          </a:p>
        </p:txBody>
      </p:sp>
    </p:spTree>
    <p:extLst>
      <p:ext uri="{BB962C8B-B14F-4D97-AF65-F5344CB8AC3E}">
        <p14:creationId xmlns:p14="http://schemas.microsoft.com/office/powerpoint/2010/main" val="104588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26385-C40F-43F8-B6CC-7DE37E72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and results   AY 18/19</a:t>
            </a:r>
            <a:br>
              <a:rPr lang="en-US" dirty="0"/>
            </a:br>
            <a:r>
              <a:rPr lang="en-US" dirty="0"/>
              <a:t>Careers	                  Tutoring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6CE8B-29CE-401D-BB04-E14530C8F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31% of student population signed on to Career Cruising, with average study signing on 4 times in the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22% of students attended our Career Fair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8% of students did a Mock Interview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65% of graduating students stated they had interacted with Career Services through counseling or an event in their time at Donnelly.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F499B0-E2A8-4909-9016-AD4691F515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47% of Donnelly students visited tutoring, with  28% returning for 2 or more visits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100% of students answered Excellent or Very good when asked to rate the tutoring center on Atmosphere, Professionalism and Attitude.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88% answered Excellent or Very good in the areas of Tutor Knowledge and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Average GPA of regularly tutored students was  .95 higher than that of untutored students.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338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C00000"/>
      </a:accent2>
      <a:accent3>
        <a:srgbClr val="A5A5A5"/>
      </a:accent3>
      <a:accent4>
        <a:srgbClr val="7C984A"/>
      </a:accent4>
      <a:accent5>
        <a:srgbClr val="212121"/>
      </a:accent5>
      <a:accent6>
        <a:srgbClr val="506E94"/>
      </a:accent6>
      <a:hlink>
        <a:srgbClr val="5F5F5F"/>
      </a:hlink>
      <a:folHlink>
        <a:srgbClr val="96969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403</TotalTime>
  <Words>861</Words>
  <Application>Microsoft Office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Georgia</vt:lpstr>
      <vt:lpstr>Wingdings</vt:lpstr>
      <vt:lpstr>Retrospect</vt:lpstr>
      <vt:lpstr>PowerPoint Presentation</vt:lpstr>
      <vt:lpstr>PowerPoint Presentation</vt:lpstr>
      <vt:lpstr>Resources for Job Searching</vt:lpstr>
      <vt:lpstr>Testing Services</vt:lpstr>
      <vt:lpstr>Conditional Admission</vt:lpstr>
      <vt:lpstr>Study Spaces</vt:lpstr>
      <vt:lpstr>PowerPoint Presentation</vt:lpstr>
      <vt:lpstr>PowerPoint Presentation</vt:lpstr>
      <vt:lpstr>Usage and results   AY 18/19 Careers                   Tutoring</vt:lpstr>
      <vt:lpstr>Feedback in Words </vt:lpstr>
      <vt:lpstr>Use of Spaces This Semester</vt:lpstr>
    </vt:vector>
  </TitlesOfParts>
  <Company>Donnelly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Telep</dc:creator>
  <cp:lastModifiedBy>Yvonne Telep</cp:lastModifiedBy>
  <cp:revision>20</cp:revision>
  <cp:lastPrinted>2017-06-27T20:27:38Z</cp:lastPrinted>
  <dcterms:created xsi:type="dcterms:W3CDTF">2015-08-28T16:39:18Z</dcterms:created>
  <dcterms:modified xsi:type="dcterms:W3CDTF">2019-10-09T16:57:25Z</dcterms:modified>
</cp:coreProperties>
</file>