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71" r:id="rId5"/>
    <p:sldId id="259" r:id="rId6"/>
    <p:sldId id="274" r:id="rId7"/>
    <p:sldId id="267" r:id="rId8"/>
    <p:sldId id="261" r:id="rId9"/>
    <p:sldId id="268" r:id="rId10"/>
    <p:sldId id="265" r:id="rId11"/>
    <p:sldId id="275" r:id="rId12"/>
    <p:sldId id="263" r:id="rId13"/>
    <p:sldId id="272" r:id="rId14"/>
    <p:sldId id="273" r:id="rId15"/>
    <p:sldId id="276" r:id="rId16"/>
    <p:sldId id="277" r:id="rId17"/>
    <p:sldId id="258"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51" d="100"/>
          <a:sy n="51" d="100"/>
        </p:scale>
        <p:origin x="1548"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F2CCEC-7271-465B-85FC-10AD4BDDFBA6}"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5C0A0-3939-41AF-8988-743801A848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F2CCEC-7271-465B-85FC-10AD4BDDFBA6}"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5C0A0-3939-41AF-8988-743801A848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F2CCEC-7271-465B-85FC-10AD4BDDFBA6}"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5C0A0-3939-41AF-8988-743801A848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F2CCEC-7271-465B-85FC-10AD4BDDFBA6}"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5C0A0-3939-41AF-8988-743801A848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F2CCEC-7271-465B-85FC-10AD4BDDFBA6}"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5C0A0-3939-41AF-8988-743801A848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F2CCEC-7271-465B-85FC-10AD4BDDFBA6}"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5C0A0-3939-41AF-8988-743801A848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F2CCEC-7271-465B-85FC-10AD4BDDFBA6}" type="datetimeFigureOut">
              <a:rPr lang="en-US" smtClean="0"/>
              <a:pPr/>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5C0A0-3939-41AF-8988-743801A848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F2CCEC-7271-465B-85FC-10AD4BDDFBA6}" type="datetimeFigureOut">
              <a:rPr lang="en-US" smtClean="0"/>
              <a:pPr/>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5C0A0-3939-41AF-8988-743801A848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2CCEC-7271-465B-85FC-10AD4BDDFBA6}" type="datetimeFigureOut">
              <a:rPr lang="en-US" smtClean="0"/>
              <a:pPr/>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5C0A0-3939-41AF-8988-743801A848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F2CCEC-7271-465B-85FC-10AD4BDDFBA6}"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5C0A0-3939-41AF-8988-743801A848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F2CCEC-7271-465B-85FC-10AD4BDDFBA6}"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5C0A0-3939-41AF-8988-743801A848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2CCEC-7271-465B-85FC-10AD4BDDFBA6}" type="datetimeFigureOut">
              <a:rPr lang="en-US" smtClean="0"/>
              <a:pPr/>
              <a:t>11/11/2022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5C0A0-3939-41AF-8988-743801A848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362200"/>
            <a:ext cx="6400800" cy="762000"/>
          </a:xfrm>
        </p:spPr>
        <p:txBody>
          <a:bodyPr>
            <a:noAutofit/>
          </a:bodyPr>
          <a:lstStyle/>
          <a:p>
            <a:r>
              <a:rPr lang="en-US" sz="5400" dirty="0">
                <a:latin typeface="Times New Roman" panose="02020603050405020304" pitchFamily="18" charset="0"/>
                <a:cs typeface="Times New Roman" panose="02020603050405020304" pitchFamily="18" charset="0"/>
              </a:rPr>
              <a:t>Mission Office </a:t>
            </a:r>
          </a:p>
        </p:txBody>
      </p:sp>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5" name="Picture 4" descr="seal.jpg"/>
          <p:cNvPicPr>
            <a:picLocks noChangeAspect="1"/>
          </p:cNvPicPr>
          <p:nvPr/>
        </p:nvPicPr>
        <p:blipFill>
          <a:blip r:embed="rId3" cstate="print">
            <a:lum bright="70000" contrast="-70000"/>
          </a:blip>
          <a:stretch>
            <a:fillRect/>
          </a:stretch>
        </p:blipFill>
        <p:spPr>
          <a:xfrm rot="2373615">
            <a:off x="-1081843" y="4250673"/>
            <a:ext cx="3657600" cy="36610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25321"/>
            <a:ext cx="4724400" cy="762000"/>
          </a:xfrm>
        </p:spPr>
        <p:txBody>
          <a:bodyPr>
            <a:normAutofit/>
          </a:bodyPr>
          <a:lstStyle/>
          <a:p>
            <a:pPr algn="l"/>
            <a:r>
              <a:rPr lang="en-US" dirty="0">
                <a:latin typeface="Times New Roman" panose="02020603050405020304" pitchFamily="18" charset="0"/>
                <a:cs typeface="Times New Roman" panose="02020603050405020304" pitchFamily="18" charset="0"/>
              </a:rPr>
              <a:t>What is a Catholic college?</a:t>
            </a:r>
          </a:p>
        </p:txBody>
      </p:sp>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5" name="Picture 4" descr="seal.jpg"/>
          <p:cNvPicPr>
            <a:picLocks noChangeAspect="1"/>
          </p:cNvPicPr>
          <p:nvPr/>
        </p:nvPicPr>
        <p:blipFill>
          <a:blip r:embed="rId3" cstate="print">
            <a:lum bright="70000" contrast="-70000"/>
          </a:blip>
          <a:stretch>
            <a:fillRect/>
          </a:stretch>
        </p:blipFill>
        <p:spPr>
          <a:xfrm rot="2373615">
            <a:off x="-1081843" y="4250673"/>
            <a:ext cx="3657600" cy="3661027"/>
          </a:xfrm>
          <a:prstGeom prst="rect">
            <a:avLst/>
          </a:prstGeom>
        </p:spPr>
      </p:pic>
      <p:sp>
        <p:nvSpPr>
          <p:cNvPr id="7" name="TextBox 6"/>
          <p:cNvSpPr txBox="1"/>
          <p:nvPr/>
        </p:nvSpPr>
        <p:spPr>
          <a:xfrm>
            <a:off x="76200" y="1905000"/>
            <a:ext cx="2743200" cy="2031325"/>
          </a:xfrm>
          <a:prstGeom prst="rect">
            <a:avLst/>
          </a:prstGeom>
          <a:noFill/>
        </p:spPr>
        <p:txBody>
          <a:bodyPr wrap="square" rtlCol="0">
            <a:spAutoFit/>
          </a:bodyPr>
          <a:lstStyle/>
          <a:p>
            <a:r>
              <a:rPr lang="en-US" b="0" dirty="0">
                <a:solidFill>
                  <a:srgbClr val="000000"/>
                </a:solidFill>
                <a:effectLst/>
                <a:latin typeface="Times New Roman" panose="02020603050405020304" pitchFamily="18" charset="0"/>
                <a:cs typeface="Times New Roman" panose="02020603050405020304" pitchFamily="18" charset="0"/>
              </a:rPr>
              <a:t>Philosophy </a:t>
            </a:r>
          </a:p>
          <a:p>
            <a:r>
              <a:rPr lang="en-US" b="0" dirty="0">
                <a:solidFill>
                  <a:srgbClr val="000000"/>
                </a:solidFill>
                <a:effectLst/>
                <a:latin typeface="Times New Roman" panose="02020603050405020304" pitchFamily="18" charset="0"/>
                <a:cs typeface="Times New Roman" panose="02020603050405020304" pitchFamily="18" charset="0"/>
              </a:rPr>
              <a:t>and the Liberal Arts</a:t>
            </a:r>
          </a:p>
          <a:p>
            <a:endParaRPr lang="en-US" b="0" i="1" dirty="0">
              <a:solidFill>
                <a:srgbClr val="000000"/>
              </a:solidFill>
              <a:effectLst/>
              <a:latin typeface="Times New Roman" panose="02020603050405020304" pitchFamily="18" charset="0"/>
              <a:cs typeface="Times New Roman" panose="02020603050405020304" pitchFamily="18" charset="0"/>
            </a:endParaRPr>
          </a:p>
          <a:p>
            <a:r>
              <a:rPr lang="en-US" b="0" i="1" dirty="0">
                <a:solidFill>
                  <a:srgbClr val="000000"/>
                </a:solidFill>
                <a:effectLst/>
                <a:latin typeface="Times New Roman" panose="02020603050405020304" pitchFamily="18" charset="0"/>
                <a:cs typeface="Times New Roman" panose="02020603050405020304" pitchFamily="18" charset="0"/>
              </a:rPr>
              <a:t>All wisdom comes from the Lord God; the wise alone achieve what they desire.</a:t>
            </a:r>
            <a:endParaRPr lang="en-US" i="1" dirty="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4DF576CE-1BFE-844B-7B3B-2BECBED6C4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8341" y="1239721"/>
            <a:ext cx="3287659" cy="40847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2D50D9-06A6-1003-6A5E-657E948162B4}"/>
              </a:ext>
            </a:extLst>
          </p:cNvPr>
          <p:cNvSpPr txBox="1"/>
          <p:nvPr/>
        </p:nvSpPr>
        <p:spPr>
          <a:xfrm>
            <a:off x="3200400" y="5495925"/>
            <a:ext cx="3352800" cy="923330"/>
          </a:xfrm>
          <a:prstGeom prst="rect">
            <a:avLst/>
          </a:prstGeom>
          <a:noFill/>
        </p:spPr>
        <p:txBody>
          <a:bodyPr wrap="square" rtlCol="0">
            <a:spAutoFit/>
          </a:bodyPr>
          <a:lstStyle/>
          <a:p>
            <a:r>
              <a:rPr lang="en-US" b="0" i="0" dirty="0">
                <a:solidFill>
                  <a:srgbClr val="000000"/>
                </a:solidFill>
                <a:effectLst/>
                <a:latin typeface="Times New Roman" panose="02020603050405020304" pitchFamily="18" charset="0"/>
                <a:cs typeface="Times New Roman" panose="02020603050405020304" pitchFamily="18" charset="0"/>
              </a:rPr>
              <a:t>Herrad of Landsberg </a:t>
            </a:r>
          </a:p>
          <a:p>
            <a:r>
              <a:rPr lang="en-US" b="0" i="0" dirty="0">
                <a:solidFill>
                  <a:srgbClr val="000000"/>
                </a:solidFill>
                <a:effectLst/>
                <a:latin typeface="Times New Roman" panose="02020603050405020304" pitchFamily="18" charset="0"/>
                <a:cs typeface="Times New Roman" panose="02020603050405020304" pitchFamily="18" charset="0"/>
              </a:rPr>
              <a:t>abbess of Hohenburg c</a:t>
            </a:r>
            <a:r>
              <a:rPr lang="en-US" dirty="0">
                <a:solidFill>
                  <a:srgbClr val="000000"/>
                </a:solidFill>
                <a:latin typeface="Times New Roman" panose="02020603050405020304" pitchFamily="18" charset="0"/>
                <a:cs typeface="Times New Roman" panose="02020603050405020304" pitchFamily="18" charset="0"/>
              </a:rPr>
              <a:t>a. 1180</a:t>
            </a:r>
            <a:endParaRPr lang="en-US" dirty="0">
              <a:latin typeface="Times New Roman" panose="02020603050405020304" pitchFamily="18" charset="0"/>
              <a:cs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id="{EEB75DA7-73AC-A980-1ECD-1A4CE914AA8E}"/>
              </a:ext>
            </a:extLst>
          </p:cNvPr>
          <p:cNvSpPr txBox="1"/>
          <p:nvPr/>
        </p:nvSpPr>
        <p:spPr>
          <a:xfrm>
            <a:off x="6282647" y="1926310"/>
            <a:ext cx="2743200" cy="2308324"/>
          </a:xfrm>
          <a:prstGeom prst="rect">
            <a:avLst/>
          </a:prstGeom>
          <a:noFill/>
        </p:spPr>
        <p:txBody>
          <a:bodyPr wrap="square" rtlCol="0">
            <a:spAutoFit/>
          </a:bodyPr>
          <a:lstStyle/>
          <a:p>
            <a:r>
              <a:rPr lang="en-US" b="0" i="0" dirty="0">
                <a:solidFill>
                  <a:srgbClr val="000000"/>
                </a:solidFill>
                <a:effectLst/>
                <a:latin typeface="Times New Roman" panose="02020603050405020304" pitchFamily="18" charset="0"/>
                <a:cs typeface="Times New Roman" panose="02020603050405020304" pitchFamily="18" charset="0"/>
              </a:rPr>
              <a:t>Without in any way neglecting the acquisition of useful knowledge, a Catholic University is distinguished by its free search for the whole truth about nature, man and God. </a:t>
            </a:r>
            <a:r>
              <a:rPr lang="en-US" i="1" dirty="0">
                <a:solidFill>
                  <a:srgbClr val="000000"/>
                </a:solidFill>
                <a:latin typeface="Times New Roman" panose="02020603050405020304" pitchFamily="18" charset="0"/>
                <a:cs typeface="Times New Roman" panose="02020603050405020304" pitchFamily="18" charset="0"/>
              </a:rPr>
              <a:t>- Ex Corde Ecclesiae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25321"/>
            <a:ext cx="4724400" cy="762000"/>
          </a:xfrm>
        </p:spPr>
        <p:txBody>
          <a:bodyPr>
            <a:normAutofit/>
          </a:bodyPr>
          <a:lstStyle/>
          <a:p>
            <a:pPr algn="l"/>
            <a:r>
              <a:rPr lang="en-US" dirty="0">
                <a:latin typeface="Times New Roman" panose="02020603050405020304" pitchFamily="18" charset="0"/>
                <a:cs typeface="Times New Roman" panose="02020603050405020304" pitchFamily="18" charset="0"/>
              </a:rPr>
              <a:t>What is a Catholic college?</a:t>
            </a:r>
          </a:p>
        </p:txBody>
      </p:sp>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5" name="Picture 4" descr="seal.jpg"/>
          <p:cNvPicPr>
            <a:picLocks noChangeAspect="1"/>
          </p:cNvPicPr>
          <p:nvPr/>
        </p:nvPicPr>
        <p:blipFill>
          <a:blip r:embed="rId3" cstate="print">
            <a:lum bright="70000" contrast="-70000"/>
          </a:blip>
          <a:stretch>
            <a:fillRect/>
          </a:stretch>
        </p:blipFill>
        <p:spPr>
          <a:xfrm rot="2373615">
            <a:off x="-1081843" y="4250673"/>
            <a:ext cx="3657600" cy="3661027"/>
          </a:xfrm>
          <a:prstGeom prst="rect">
            <a:avLst/>
          </a:prstGeom>
        </p:spPr>
      </p:pic>
      <p:sp>
        <p:nvSpPr>
          <p:cNvPr id="7" name="TextBox 6"/>
          <p:cNvSpPr txBox="1"/>
          <p:nvPr/>
        </p:nvSpPr>
        <p:spPr>
          <a:xfrm>
            <a:off x="412377" y="1214232"/>
            <a:ext cx="3246515" cy="2862322"/>
          </a:xfrm>
          <a:prstGeom prst="rect">
            <a:avLst/>
          </a:prstGeom>
          <a:noFill/>
        </p:spPr>
        <p:txBody>
          <a:bodyPr wrap="square" rtlCol="0">
            <a:spAutoFit/>
          </a:bodyPr>
          <a:lstStyle/>
          <a:p>
            <a:r>
              <a:rPr lang="en-US" dirty="0">
                <a:solidFill>
                  <a:srgbClr val="000000"/>
                </a:solidFill>
                <a:latin typeface="Times New Roman" panose="02020603050405020304" pitchFamily="18" charset="0"/>
                <a:cs typeface="Times New Roman" panose="02020603050405020304" pitchFamily="18" charset="0"/>
              </a:rPr>
              <a:t>Theology</a:t>
            </a:r>
            <a:r>
              <a:rPr lang="en-US" b="0" i="0" dirty="0">
                <a:solidFill>
                  <a:srgbClr val="000000"/>
                </a:solidFill>
                <a:effectLst/>
                <a:latin typeface="Times New Roman" panose="02020603050405020304" pitchFamily="18" charset="0"/>
                <a:cs typeface="Times New Roman" panose="02020603050405020304" pitchFamily="18" charset="0"/>
              </a:rPr>
              <a:t> serves all other disciplines in their search for meaning, not only by helping them to investigate how their discoveries will affect individuals and society but also by bringing a perspective and an orientation not contained within their own methodologies.</a:t>
            </a:r>
          </a:p>
          <a:p>
            <a:r>
              <a:rPr lang="en-US" i="1" dirty="0">
                <a:solidFill>
                  <a:srgbClr val="000000"/>
                </a:solidFill>
                <a:latin typeface="Times New Roman" panose="02020603050405020304" pitchFamily="18" charset="0"/>
                <a:cs typeface="Times New Roman" panose="02020603050405020304" pitchFamily="18" charset="0"/>
              </a:rPr>
              <a:t>- Ex Corde Ecclesiae </a:t>
            </a:r>
          </a:p>
        </p:txBody>
      </p:sp>
      <p:sp>
        <p:nvSpPr>
          <p:cNvPr id="6" name="Flowchart: Connector 5">
            <a:extLst>
              <a:ext uri="{FF2B5EF4-FFF2-40B4-BE49-F238E27FC236}">
                <a16:creationId xmlns:a16="http://schemas.microsoft.com/office/drawing/2014/main" id="{0BBCF016-16F9-F45F-BDDF-B955DFC50BAB}"/>
              </a:ext>
            </a:extLst>
          </p:cNvPr>
          <p:cNvSpPr/>
          <p:nvPr/>
        </p:nvSpPr>
        <p:spPr>
          <a:xfrm>
            <a:off x="5341521" y="2557523"/>
            <a:ext cx="2179714" cy="2133599"/>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4A707230-F96E-47AB-A1D3-39BFA0049D02}"/>
              </a:ext>
            </a:extLst>
          </p:cNvPr>
          <p:cNvSpPr/>
          <p:nvPr/>
        </p:nvSpPr>
        <p:spPr>
          <a:xfrm>
            <a:off x="5791200" y="3014725"/>
            <a:ext cx="1280357" cy="1219197"/>
          </a:xfrm>
          <a:prstGeom prst="flowChartConnecto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BC359D7-561B-6CB5-695E-38B45281450F}"/>
              </a:ext>
            </a:extLst>
          </p:cNvPr>
          <p:cNvSpPr txBox="1"/>
          <p:nvPr/>
        </p:nvSpPr>
        <p:spPr>
          <a:xfrm>
            <a:off x="5897978" y="3395609"/>
            <a:ext cx="10668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Theology</a:t>
            </a:r>
          </a:p>
        </p:txBody>
      </p:sp>
      <p:sp>
        <p:nvSpPr>
          <p:cNvPr id="11" name="TextBox 10">
            <a:extLst>
              <a:ext uri="{FF2B5EF4-FFF2-40B4-BE49-F238E27FC236}">
                <a16:creationId xmlns:a16="http://schemas.microsoft.com/office/drawing/2014/main" id="{7706343C-DC32-29A5-6EAA-E09977DDCE84}"/>
              </a:ext>
            </a:extLst>
          </p:cNvPr>
          <p:cNvSpPr txBox="1"/>
          <p:nvPr/>
        </p:nvSpPr>
        <p:spPr>
          <a:xfrm>
            <a:off x="5791200" y="2645393"/>
            <a:ext cx="128035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Philosophy</a:t>
            </a:r>
          </a:p>
        </p:txBody>
      </p:sp>
      <p:sp>
        <p:nvSpPr>
          <p:cNvPr id="12" name="Flowchart: Connector 11">
            <a:extLst>
              <a:ext uri="{FF2B5EF4-FFF2-40B4-BE49-F238E27FC236}">
                <a16:creationId xmlns:a16="http://schemas.microsoft.com/office/drawing/2014/main" id="{2810EC36-FB33-FF8A-886F-DB196EA84940}"/>
              </a:ext>
            </a:extLst>
          </p:cNvPr>
          <p:cNvSpPr/>
          <p:nvPr/>
        </p:nvSpPr>
        <p:spPr>
          <a:xfrm>
            <a:off x="4221888" y="1839459"/>
            <a:ext cx="1074320" cy="990600"/>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40FEE8A5-F499-8EFC-80EC-F33D89B9D9F7}"/>
              </a:ext>
            </a:extLst>
          </p:cNvPr>
          <p:cNvSpPr/>
          <p:nvPr/>
        </p:nvSpPr>
        <p:spPr>
          <a:xfrm>
            <a:off x="5562600" y="1197593"/>
            <a:ext cx="1074320" cy="990600"/>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064F53DE-A92E-B2C7-FF86-E33B0B6D2F76}"/>
              </a:ext>
            </a:extLst>
          </p:cNvPr>
          <p:cNvSpPr/>
          <p:nvPr/>
        </p:nvSpPr>
        <p:spPr>
          <a:xfrm>
            <a:off x="6903864" y="1430658"/>
            <a:ext cx="1074320" cy="990600"/>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9A579324-9374-C881-10CE-041E6D1E6930}"/>
              </a:ext>
            </a:extLst>
          </p:cNvPr>
          <p:cNvSpPr/>
          <p:nvPr/>
        </p:nvSpPr>
        <p:spPr>
          <a:xfrm>
            <a:off x="3955802" y="3083064"/>
            <a:ext cx="1074320" cy="990600"/>
          </a:xfrm>
          <a:prstGeom prst="flowChartConnec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FA8DA02D-46C7-8BB6-6B1D-85DEF0438F1A}"/>
              </a:ext>
            </a:extLst>
          </p:cNvPr>
          <p:cNvSpPr/>
          <p:nvPr/>
        </p:nvSpPr>
        <p:spPr>
          <a:xfrm>
            <a:off x="4339640" y="4407806"/>
            <a:ext cx="1074320" cy="990600"/>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41B959E8-A6FE-1063-7612-A7D2C913EF2F}"/>
              </a:ext>
            </a:extLst>
          </p:cNvPr>
          <p:cNvSpPr/>
          <p:nvPr/>
        </p:nvSpPr>
        <p:spPr>
          <a:xfrm>
            <a:off x="5591861" y="5015893"/>
            <a:ext cx="1074320" cy="990600"/>
          </a:xfrm>
          <a:prstGeom prst="flowChartConnecto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4AA7EA4F-B4BE-F30B-EA4E-82143E2240A6}"/>
              </a:ext>
            </a:extLst>
          </p:cNvPr>
          <p:cNvSpPr/>
          <p:nvPr/>
        </p:nvSpPr>
        <p:spPr>
          <a:xfrm>
            <a:off x="6964778" y="4860901"/>
            <a:ext cx="1074320" cy="990600"/>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A5C64464-60D7-1222-30A9-91AE14862491}"/>
              </a:ext>
            </a:extLst>
          </p:cNvPr>
          <p:cNvSpPr/>
          <p:nvPr/>
        </p:nvSpPr>
        <p:spPr>
          <a:xfrm>
            <a:off x="7736747" y="3785412"/>
            <a:ext cx="1074320" cy="990600"/>
          </a:xfrm>
          <a:prstGeom prst="flowChartConnecto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808D1E99-BCBA-2581-ADF2-319245194521}"/>
              </a:ext>
            </a:extLst>
          </p:cNvPr>
          <p:cNvSpPr/>
          <p:nvPr/>
        </p:nvSpPr>
        <p:spPr>
          <a:xfrm>
            <a:off x="7742314" y="2514599"/>
            <a:ext cx="1074320" cy="990600"/>
          </a:xfrm>
          <a:prstGeom prst="flowChartConnector">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9D8828A-B6BC-E75D-84E4-21F274311987}"/>
              </a:ext>
            </a:extLst>
          </p:cNvPr>
          <p:cNvSpPr txBox="1"/>
          <p:nvPr/>
        </p:nvSpPr>
        <p:spPr>
          <a:xfrm>
            <a:off x="4397037" y="2133600"/>
            <a:ext cx="78456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Math</a:t>
            </a:r>
          </a:p>
        </p:txBody>
      </p:sp>
      <p:sp>
        <p:nvSpPr>
          <p:cNvPr id="22" name="TextBox 21">
            <a:extLst>
              <a:ext uri="{FF2B5EF4-FFF2-40B4-BE49-F238E27FC236}">
                <a16:creationId xmlns:a16="http://schemas.microsoft.com/office/drawing/2014/main" id="{B8EB5281-9D65-B98C-F1A7-E8D4416AB670}"/>
              </a:ext>
            </a:extLst>
          </p:cNvPr>
          <p:cNvSpPr txBox="1"/>
          <p:nvPr/>
        </p:nvSpPr>
        <p:spPr>
          <a:xfrm>
            <a:off x="4100680" y="3238179"/>
            <a:ext cx="784563"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Fine Arts</a:t>
            </a:r>
          </a:p>
        </p:txBody>
      </p:sp>
      <p:sp>
        <p:nvSpPr>
          <p:cNvPr id="23" name="TextBox 22">
            <a:extLst>
              <a:ext uri="{FF2B5EF4-FFF2-40B4-BE49-F238E27FC236}">
                <a16:creationId xmlns:a16="http://schemas.microsoft.com/office/drawing/2014/main" id="{95530D43-6F80-0128-569B-0ECA399033F2}"/>
              </a:ext>
            </a:extLst>
          </p:cNvPr>
          <p:cNvSpPr txBox="1"/>
          <p:nvPr/>
        </p:nvSpPr>
        <p:spPr>
          <a:xfrm>
            <a:off x="4324596" y="4620961"/>
            <a:ext cx="1152006"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Language Arts</a:t>
            </a:r>
          </a:p>
        </p:txBody>
      </p:sp>
      <p:sp>
        <p:nvSpPr>
          <p:cNvPr id="24" name="TextBox 23">
            <a:extLst>
              <a:ext uri="{FF2B5EF4-FFF2-40B4-BE49-F238E27FC236}">
                <a16:creationId xmlns:a16="http://schemas.microsoft.com/office/drawing/2014/main" id="{9029D0A8-A17C-F397-8D87-8D528F2F18BE}"/>
              </a:ext>
            </a:extLst>
          </p:cNvPr>
          <p:cNvSpPr txBox="1"/>
          <p:nvPr/>
        </p:nvSpPr>
        <p:spPr>
          <a:xfrm>
            <a:off x="5613299" y="5326527"/>
            <a:ext cx="105288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History</a:t>
            </a:r>
          </a:p>
        </p:txBody>
      </p:sp>
      <p:sp>
        <p:nvSpPr>
          <p:cNvPr id="25" name="TextBox 24">
            <a:extLst>
              <a:ext uri="{FF2B5EF4-FFF2-40B4-BE49-F238E27FC236}">
                <a16:creationId xmlns:a16="http://schemas.microsoft.com/office/drawing/2014/main" id="{6850D618-3F60-A5FF-1E55-589014F5F343}"/>
              </a:ext>
            </a:extLst>
          </p:cNvPr>
          <p:cNvSpPr txBox="1"/>
          <p:nvPr/>
        </p:nvSpPr>
        <p:spPr>
          <a:xfrm>
            <a:off x="5633721" y="1369727"/>
            <a:ext cx="990600"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Physical Sciences</a:t>
            </a:r>
          </a:p>
        </p:txBody>
      </p:sp>
      <p:sp>
        <p:nvSpPr>
          <p:cNvPr id="26" name="TextBox 25">
            <a:extLst>
              <a:ext uri="{FF2B5EF4-FFF2-40B4-BE49-F238E27FC236}">
                <a16:creationId xmlns:a16="http://schemas.microsoft.com/office/drawing/2014/main" id="{A40B7683-ED40-6DA2-1AA8-6DE5AC25156D}"/>
              </a:ext>
            </a:extLst>
          </p:cNvPr>
          <p:cNvSpPr txBox="1"/>
          <p:nvPr/>
        </p:nvSpPr>
        <p:spPr>
          <a:xfrm>
            <a:off x="6937131" y="1572142"/>
            <a:ext cx="1074320"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Natural Sciences</a:t>
            </a:r>
          </a:p>
        </p:txBody>
      </p:sp>
      <p:sp>
        <p:nvSpPr>
          <p:cNvPr id="27" name="TextBox 26">
            <a:extLst>
              <a:ext uri="{FF2B5EF4-FFF2-40B4-BE49-F238E27FC236}">
                <a16:creationId xmlns:a16="http://schemas.microsoft.com/office/drawing/2014/main" id="{A57FB932-0056-8698-F0DD-07B23744A2FE}"/>
              </a:ext>
            </a:extLst>
          </p:cNvPr>
          <p:cNvSpPr txBox="1"/>
          <p:nvPr/>
        </p:nvSpPr>
        <p:spPr>
          <a:xfrm>
            <a:off x="7018810" y="5030172"/>
            <a:ext cx="1004850"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Social Sciences</a:t>
            </a:r>
          </a:p>
        </p:txBody>
      </p:sp>
      <p:sp>
        <p:nvSpPr>
          <p:cNvPr id="28" name="TextBox 27">
            <a:extLst>
              <a:ext uri="{FF2B5EF4-FFF2-40B4-BE49-F238E27FC236}">
                <a16:creationId xmlns:a16="http://schemas.microsoft.com/office/drawing/2014/main" id="{E6D1E5AB-65C0-12F2-2912-0128B0E5E723}"/>
              </a:ext>
            </a:extLst>
          </p:cNvPr>
          <p:cNvSpPr txBox="1"/>
          <p:nvPr/>
        </p:nvSpPr>
        <p:spPr>
          <a:xfrm>
            <a:off x="7773563" y="2790429"/>
            <a:ext cx="107432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Nursing</a:t>
            </a:r>
          </a:p>
        </p:txBody>
      </p:sp>
      <p:sp>
        <p:nvSpPr>
          <p:cNvPr id="29" name="TextBox 28">
            <a:extLst>
              <a:ext uri="{FF2B5EF4-FFF2-40B4-BE49-F238E27FC236}">
                <a16:creationId xmlns:a16="http://schemas.microsoft.com/office/drawing/2014/main" id="{988EDE9B-C38A-8408-DDC2-FA54DE0B885B}"/>
              </a:ext>
            </a:extLst>
          </p:cNvPr>
          <p:cNvSpPr txBox="1"/>
          <p:nvPr/>
        </p:nvSpPr>
        <p:spPr>
          <a:xfrm>
            <a:off x="7633728" y="3915031"/>
            <a:ext cx="1280357"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IS/</a:t>
            </a:r>
          </a:p>
          <a:p>
            <a:pPr algn="ctr"/>
            <a:r>
              <a:rPr lang="en-US" dirty="0">
                <a:latin typeface="Times New Roman" panose="02020603050405020304" pitchFamily="18" charset="0"/>
                <a:cs typeface="Times New Roman" panose="02020603050405020304" pitchFamily="18" charset="0"/>
              </a:rPr>
              <a:t>Business</a:t>
            </a:r>
          </a:p>
        </p:txBody>
      </p:sp>
    </p:spTree>
    <p:extLst>
      <p:ext uri="{BB962C8B-B14F-4D97-AF65-F5344CB8AC3E}">
        <p14:creationId xmlns:p14="http://schemas.microsoft.com/office/powerpoint/2010/main" val="384120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5" name="Picture 4" descr="seal.jpg"/>
          <p:cNvPicPr>
            <a:picLocks noChangeAspect="1"/>
          </p:cNvPicPr>
          <p:nvPr/>
        </p:nvPicPr>
        <p:blipFill>
          <a:blip r:embed="rId3" cstate="print">
            <a:lum bright="70000" contrast="-70000"/>
          </a:blip>
          <a:stretch>
            <a:fillRect/>
          </a:stretch>
        </p:blipFill>
        <p:spPr>
          <a:xfrm rot="2373615">
            <a:off x="-1081843" y="4250673"/>
            <a:ext cx="3657600" cy="3661027"/>
          </a:xfrm>
          <a:prstGeom prst="rect">
            <a:avLst/>
          </a:prstGeom>
        </p:spPr>
      </p:pic>
      <p:pic>
        <p:nvPicPr>
          <p:cNvPr id="2050" name="Picture 2">
            <a:extLst>
              <a:ext uri="{FF2B5EF4-FFF2-40B4-BE49-F238E27FC236}">
                <a16:creationId xmlns:a16="http://schemas.microsoft.com/office/drawing/2014/main" id="{4798C593-E170-F9A1-6DB4-69D7F0C707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387577"/>
            <a:ext cx="3047012" cy="4082845"/>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3FFCECEC-AF7F-6BD7-5670-3B4D7B96DD8F}"/>
              </a:ext>
            </a:extLst>
          </p:cNvPr>
          <p:cNvSpPr>
            <a:spLocks noGrp="1"/>
          </p:cNvSpPr>
          <p:nvPr>
            <p:ph type="subTitle" idx="1"/>
          </p:nvPr>
        </p:nvSpPr>
        <p:spPr>
          <a:xfrm>
            <a:off x="304800" y="381000"/>
            <a:ext cx="6400800" cy="762000"/>
          </a:xfrm>
        </p:spPr>
        <p:txBody>
          <a:bodyPr/>
          <a:lstStyle/>
          <a:p>
            <a:pPr algn="l"/>
            <a:r>
              <a:rPr lang="en-US" dirty="0">
                <a:latin typeface="Times New Roman" panose="02020603050405020304" pitchFamily="18" charset="0"/>
                <a:cs typeface="Times New Roman" panose="02020603050405020304" pitchFamily="18" charset="0"/>
              </a:rPr>
              <a:t>What is a Catholic college? </a:t>
            </a:r>
          </a:p>
        </p:txBody>
      </p:sp>
      <p:sp>
        <p:nvSpPr>
          <p:cNvPr id="8" name="TextBox 7">
            <a:extLst>
              <a:ext uri="{FF2B5EF4-FFF2-40B4-BE49-F238E27FC236}">
                <a16:creationId xmlns:a16="http://schemas.microsoft.com/office/drawing/2014/main" id="{6325324F-523D-9B59-EB22-3C3986EB3BCB}"/>
              </a:ext>
            </a:extLst>
          </p:cNvPr>
          <p:cNvSpPr txBox="1"/>
          <p:nvPr/>
        </p:nvSpPr>
        <p:spPr>
          <a:xfrm>
            <a:off x="609600" y="1600200"/>
            <a:ext cx="4135348" cy="2585323"/>
          </a:xfrm>
          <a:prstGeom prst="rect">
            <a:avLst/>
          </a:prstGeom>
          <a:noFill/>
        </p:spPr>
        <p:txBody>
          <a:bodyPr wrap="square" rtlCol="0">
            <a:spAutoFit/>
          </a:bodyPr>
          <a:lstStyle/>
          <a:p>
            <a:r>
              <a:rPr lang="en-US" b="0" i="0" dirty="0">
                <a:solidFill>
                  <a:srgbClr val="000000"/>
                </a:solidFill>
                <a:effectLst/>
                <a:latin typeface="Times New Roman" panose="02020603050405020304" pitchFamily="18" charset="0"/>
                <a:cs typeface="Times New Roman" panose="02020603050405020304" pitchFamily="18" charset="0"/>
              </a:rPr>
              <a:t>By means of a kind of universal humanism a Catholic university is completely dedicated to the research of all aspects of truth in their essential connection with the supreme Truth, who is God…and who alone is capable of giving fully that Wisdom without which the future of the world would be in danger. – </a:t>
            </a:r>
            <a:r>
              <a:rPr lang="en-US" b="0" i="1" dirty="0">
                <a:solidFill>
                  <a:srgbClr val="000000"/>
                </a:solidFill>
                <a:effectLst/>
                <a:latin typeface="Times New Roman" panose="02020603050405020304" pitchFamily="18" charset="0"/>
                <a:cs typeface="Times New Roman" panose="02020603050405020304" pitchFamily="18" charset="0"/>
              </a:rPr>
              <a:t>Ex Corde Ecclesiae</a:t>
            </a:r>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E90C26A-8DFA-08A9-DCCD-6593B357E331}"/>
              </a:ext>
            </a:extLst>
          </p:cNvPr>
          <p:cNvSpPr txBox="1"/>
          <p:nvPr/>
        </p:nvSpPr>
        <p:spPr>
          <a:xfrm>
            <a:off x="5231258" y="5549080"/>
            <a:ext cx="284594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Divine Wisdom ca. 1500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6400800" cy="762000"/>
          </a:xfrm>
        </p:spPr>
        <p:txBody>
          <a:bodyPr>
            <a:normAutofit fontScale="85000" lnSpcReduction="10000"/>
          </a:bodyPr>
          <a:lstStyle/>
          <a:p>
            <a:pPr algn="l"/>
            <a:r>
              <a:rPr lang="en-US" dirty="0">
                <a:latin typeface="Times New Roman" panose="02020603050405020304" pitchFamily="18" charset="0"/>
                <a:cs typeface="Times New Roman" panose="02020603050405020304" pitchFamily="18" charset="0"/>
              </a:rPr>
              <a:t>Those who might not otherwise be served</a:t>
            </a:r>
          </a:p>
        </p:txBody>
      </p:sp>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1026" name="Picture 2">
            <a:extLst>
              <a:ext uri="{FF2B5EF4-FFF2-40B4-BE49-F238E27FC236}">
                <a16:creationId xmlns:a16="http://schemas.microsoft.com/office/drawing/2014/main" id="{212305EF-FE82-8198-CF45-D50A8016D0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283725"/>
            <a:ext cx="3198852" cy="2132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of St. Rose Philippine Duchesne">
            <a:extLst>
              <a:ext uri="{FF2B5EF4-FFF2-40B4-BE49-F238E27FC236}">
                <a16:creationId xmlns:a16="http://schemas.microsoft.com/office/drawing/2014/main" id="{163F9349-A68C-1FA1-6C1A-399E89684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556463"/>
            <a:ext cx="182880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fe of St. John Bosco | Salesian Sisters of St. John Bosco">
            <a:extLst>
              <a:ext uri="{FF2B5EF4-FFF2-40B4-BE49-F238E27FC236}">
                <a16:creationId xmlns:a16="http://schemas.microsoft.com/office/drawing/2014/main" id="{7FD76F7C-0B88-068A-43FA-31B6424E70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286603"/>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 Elizabeth Ann Seton: a Life of Pain &amp; Joy - Bayley Bulletin">
            <a:extLst>
              <a:ext uri="{FF2B5EF4-FFF2-40B4-BE49-F238E27FC236}">
                <a16:creationId xmlns:a16="http://schemas.microsoft.com/office/drawing/2014/main" id="{6CBB17AC-DF76-2342-68BC-7353B702DE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5862" y="3820981"/>
            <a:ext cx="3810000" cy="196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718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6400800" cy="762000"/>
          </a:xfrm>
        </p:spPr>
        <p:txBody>
          <a:bodyPr>
            <a:normAutofit fontScale="85000" lnSpcReduction="10000"/>
          </a:bodyPr>
          <a:lstStyle/>
          <a:p>
            <a:pPr algn="l"/>
            <a:r>
              <a:rPr lang="en-US" dirty="0">
                <a:latin typeface="Times New Roman" panose="02020603050405020304" pitchFamily="18" charset="0"/>
                <a:cs typeface="Times New Roman" panose="02020603050405020304" pitchFamily="18" charset="0"/>
              </a:rPr>
              <a:t>Those who might not otherwise be served</a:t>
            </a:r>
          </a:p>
        </p:txBody>
      </p:sp>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1026" name="Picture 2">
            <a:extLst>
              <a:ext uri="{FF2B5EF4-FFF2-40B4-BE49-F238E27FC236}">
                <a16:creationId xmlns:a16="http://schemas.microsoft.com/office/drawing/2014/main" id="{212305EF-FE82-8198-CF45-D50A8016D0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283725"/>
            <a:ext cx="3198852" cy="2132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of St. Rose Philippine Duchesne">
            <a:extLst>
              <a:ext uri="{FF2B5EF4-FFF2-40B4-BE49-F238E27FC236}">
                <a16:creationId xmlns:a16="http://schemas.microsoft.com/office/drawing/2014/main" id="{163F9349-A68C-1FA1-6C1A-399E89684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556463"/>
            <a:ext cx="182880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fe of St. John Bosco | Salesian Sisters of St. John Bosco">
            <a:extLst>
              <a:ext uri="{FF2B5EF4-FFF2-40B4-BE49-F238E27FC236}">
                <a16:creationId xmlns:a16="http://schemas.microsoft.com/office/drawing/2014/main" id="{7FD76F7C-0B88-068A-43FA-31B6424E70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286603"/>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 Elizabeth Ann Seton: a Life of Pain &amp; Joy - Bayley Bulletin">
            <a:extLst>
              <a:ext uri="{FF2B5EF4-FFF2-40B4-BE49-F238E27FC236}">
                <a16:creationId xmlns:a16="http://schemas.microsoft.com/office/drawing/2014/main" id="{6CBB17AC-DF76-2342-68BC-7353B702DE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5862" y="3820981"/>
            <a:ext cx="3810000" cy="19665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55DB51-4D6D-B944-C049-CCD6743863B4}"/>
              </a:ext>
            </a:extLst>
          </p:cNvPr>
          <p:cNvSpPr txBox="1"/>
          <p:nvPr/>
        </p:nvSpPr>
        <p:spPr>
          <a:xfrm>
            <a:off x="828675" y="1905000"/>
            <a:ext cx="1304925"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 John Bosco</a:t>
            </a:r>
          </a:p>
        </p:txBody>
      </p:sp>
      <p:sp>
        <p:nvSpPr>
          <p:cNvPr id="6" name="TextBox 5">
            <a:extLst>
              <a:ext uri="{FF2B5EF4-FFF2-40B4-BE49-F238E27FC236}">
                <a16:creationId xmlns:a16="http://schemas.microsoft.com/office/drawing/2014/main" id="{326B18CD-AFAD-D898-6CF1-28118FC77937}"/>
              </a:ext>
            </a:extLst>
          </p:cNvPr>
          <p:cNvSpPr txBox="1"/>
          <p:nvPr/>
        </p:nvSpPr>
        <p:spPr>
          <a:xfrm>
            <a:off x="1281112" y="6046126"/>
            <a:ext cx="351472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 Elizabeth Ann Seton</a:t>
            </a:r>
          </a:p>
        </p:txBody>
      </p:sp>
      <p:sp>
        <p:nvSpPr>
          <p:cNvPr id="8" name="TextBox 7">
            <a:extLst>
              <a:ext uri="{FF2B5EF4-FFF2-40B4-BE49-F238E27FC236}">
                <a16:creationId xmlns:a16="http://schemas.microsoft.com/office/drawing/2014/main" id="{7622D383-EFDD-0F3B-E1E7-B65CF6E91F6A}"/>
              </a:ext>
            </a:extLst>
          </p:cNvPr>
          <p:cNvSpPr txBox="1"/>
          <p:nvPr/>
        </p:nvSpPr>
        <p:spPr>
          <a:xfrm>
            <a:off x="7848600" y="1896070"/>
            <a:ext cx="1066800"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 John Henry Newman</a:t>
            </a:r>
          </a:p>
        </p:txBody>
      </p:sp>
      <p:sp>
        <p:nvSpPr>
          <p:cNvPr id="9" name="TextBox 8">
            <a:extLst>
              <a:ext uri="{FF2B5EF4-FFF2-40B4-BE49-F238E27FC236}">
                <a16:creationId xmlns:a16="http://schemas.microsoft.com/office/drawing/2014/main" id="{D502B4BF-F8B4-B25E-B0EB-8DC11C36838D}"/>
              </a:ext>
            </a:extLst>
          </p:cNvPr>
          <p:cNvSpPr txBox="1"/>
          <p:nvPr/>
        </p:nvSpPr>
        <p:spPr>
          <a:xfrm>
            <a:off x="7500938" y="4343400"/>
            <a:ext cx="118586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 Rose Philippine Duchesne</a:t>
            </a:r>
          </a:p>
        </p:txBody>
      </p:sp>
    </p:spTree>
    <p:extLst>
      <p:ext uri="{BB962C8B-B14F-4D97-AF65-F5344CB8AC3E}">
        <p14:creationId xmlns:p14="http://schemas.microsoft.com/office/powerpoint/2010/main" val="41848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6400800" cy="762000"/>
          </a:xfrm>
        </p:spPr>
        <p:txBody>
          <a:bodyPr>
            <a:normAutofit fontScale="85000" lnSpcReduction="10000"/>
          </a:bodyPr>
          <a:lstStyle/>
          <a:p>
            <a:pPr algn="l"/>
            <a:r>
              <a:rPr lang="en-US" dirty="0">
                <a:latin typeface="Times New Roman" panose="02020603050405020304" pitchFamily="18" charset="0"/>
                <a:cs typeface="Times New Roman" panose="02020603050405020304" pitchFamily="18" charset="0"/>
              </a:rPr>
              <a:t>Those who might not otherwise be served</a:t>
            </a:r>
          </a:p>
        </p:txBody>
      </p:sp>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7" name="Picture 6">
            <a:extLst>
              <a:ext uri="{FF2B5EF4-FFF2-40B4-BE49-F238E27FC236}">
                <a16:creationId xmlns:a16="http://schemas.microsoft.com/office/drawing/2014/main" id="{6B8685F9-82A0-5ED6-9968-EF45CD59C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133600"/>
            <a:ext cx="1892300" cy="1981200"/>
          </a:xfrm>
          <a:prstGeom prst="rect">
            <a:avLst/>
          </a:prstGeom>
        </p:spPr>
      </p:pic>
      <p:pic>
        <p:nvPicPr>
          <p:cNvPr id="11" name="Picture 10">
            <a:extLst>
              <a:ext uri="{FF2B5EF4-FFF2-40B4-BE49-F238E27FC236}">
                <a16:creationId xmlns:a16="http://schemas.microsoft.com/office/drawing/2014/main" id="{7642A850-74C9-7727-9FDE-1D9A37500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150" y="2120900"/>
            <a:ext cx="1866900" cy="1993900"/>
          </a:xfrm>
          <a:prstGeom prst="rect">
            <a:avLst/>
          </a:prstGeom>
        </p:spPr>
      </p:pic>
    </p:spTree>
    <p:extLst>
      <p:ext uri="{BB962C8B-B14F-4D97-AF65-F5344CB8AC3E}">
        <p14:creationId xmlns:p14="http://schemas.microsoft.com/office/powerpoint/2010/main" val="2129532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6400800" cy="762000"/>
          </a:xfrm>
        </p:spPr>
        <p:txBody>
          <a:bodyPr>
            <a:normAutofit fontScale="85000" lnSpcReduction="10000"/>
          </a:bodyPr>
          <a:lstStyle/>
          <a:p>
            <a:pPr algn="l"/>
            <a:r>
              <a:rPr lang="en-US" dirty="0">
                <a:latin typeface="Times New Roman" panose="02020603050405020304" pitchFamily="18" charset="0"/>
                <a:cs typeface="Times New Roman" panose="02020603050405020304" pitchFamily="18" charset="0"/>
              </a:rPr>
              <a:t>Those who might not otherwise be served</a:t>
            </a:r>
          </a:p>
        </p:txBody>
      </p:sp>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7" name="Picture 6">
            <a:extLst>
              <a:ext uri="{FF2B5EF4-FFF2-40B4-BE49-F238E27FC236}">
                <a16:creationId xmlns:a16="http://schemas.microsoft.com/office/drawing/2014/main" id="{6B8685F9-82A0-5ED6-9968-EF45CD59C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133600"/>
            <a:ext cx="1892300" cy="1981200"/>
          </a:xfrm>
          <a:prstGeom prst="rect">
            <a:avLst/>
          </a:prstGeom>
        </p:spPr>
      </p:pic>
      <p:pic>
        <p:nvPicPr>
          <p:cNvPr id="11" name="Picture 10">
            <a:extLst>
              <a:ext uri="{FF2B5EF4-FFF2-40B4-BE49-F238E27FC236}">
                <a16:creationId xmlns:a16="http://schemas.microsoft.com/office/drawing/2014/main" id="{7642A850-74C9-7727-9FDE-1D9A37500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150" y="2120900"/>
            <a:ext cx="1866900" cy="1993900"/>
          </a:xfrm>
          <a:prstGeom prst="rect">
            <a:avLst/>
          </a:prstGeom>
        </p:spPr>
      </p:pic>
      <p:sp>
        <p:nvSpPr>
          <p:cNvPr id="12" name="TextBox 11">
            <a:extLst>
              <a:ext uri="{FF2B5EF4-FFF2-40B4-BE49-F238E27FC236}">
                <a16:creationId xmlns:a16="http://schemas.microsoft.com/office/drawing/2014/main" id="{A41042E0-13BA-F7BD-D51D-3268B440AFD1}"/>
              </a:ext>
            </a:extLst>
          </p:cNvPr>
          <p:cNvSpPr txBox="1"/>
          <p:nvPr/>
        </p:nvSpPr>
        <p:spPr>
          <a:xfrm>
            <a:off x="838200" y="2654849"/>
            <a:ext cx="130175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Sr. Jerome Keeler</a:t>
            </a:r>
          </a:p>
        </p:txBody>
      </p:sp>
      <p:sp>
        <p:nvSpPr>
          <p:cNvPr id="13" name="TextBox 12">
            <a:extLst>
              <a:ext uri="{FF2B5EF4-FFF2-40B4-BE49-F238E27FC236}">
                <a16:creationId xmlns:a16="http://schemas.microsoft.com/office/drawing/2014/main" id="{31B9146D-28D8-34F3-AD23-F31B88446739}"/>
              </a:ext>
            </a:extLst>
          </p:cNvPr>
          <p:cNvSpPr txBox="1"/>
          <p:nvPr/>
        </p:nvSpPr>
        <p:spPr>
          <a:xfrm>
            <a:off x="6858000" y="2654849"/>
            <a:ext cx="130175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Bp. George Donnelly</a:t>
            </a:r>
          </a:p>
        </p:txBody>
      </p:sp>
    </p:spTree>
    <p:extLst>
      <p:ext uri="{BB962C8B-B14F-4D97-AF65-F5344CB8AC3E}">
        <p14:creationId xmlns:p14="http://schemas.microsoft.com/office/powerpoint/2010/main" val="207819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6400800" cy="762000"/>
          </a:xfrm>
        </p:spPr>
        <p:txBody>
          <a:bodyPr/>
          <a:lstStyle/>
          <a:p>
            <a:pPr algn="l"/>
            <a:r>
              <a:rPr lang="en-US" dirty="0">
                <a:latin typeface="Times New Roman" panose="02020603050405020304" pitchFamily="18" charset="0"/>
                <a:cs typeface="Times New Roman" panose="02020603050405020304" pitchFamily="18" charset="0"/>
              </a:rPr>
              <a:t>Core Goals of the Mission Office</a:t>
            </a:r>
          </a:p>
        </p:txBody>
      </p:sp>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5" name="Picture 4" descr="seal.jpg"/>
          <p:cNvPicPr>
            <a:picLocks noChangeAspect="1"/>
          </p:cNvPicPr>
          <p:nvPr/>
        </p:nvPicPr>
        <p:blipFill>
          <a:blip r:embed="rId3" cstate="print">
            <a:lum bright="70000" contrast="-70000"/>
          </a:blip>
          <a:stretch>
            <a:fillRect/>
          </a:stretch>
        </p:blipFill>
        <p:spPr>
          <a:xfrm rot="2373615">
            <a:off x="-1081843" y="4250673"/>
            <a:ext cx="3657600" cy="3661027"/>
          </a:xfrm>
          <a:prstGeom prst="rect">
            <a:avLst/>
          </a:prstGeom>
        </p:spPr>
      </p:pic>
      <p:sp>
        <p:nvSpPr>
          <p:cNvPr id="7" name="TextBox 6"/>
          <p:cNvSpPr txBox="1"/>
          <p:nvPr/>
        </p:nvSpPr>
        <p:spPr>
          <a:xfrm>
            <a:off x="381000" y="1524000"/>
            <a:ext cx="8382000" cy="2381293"/>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Formation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in the mission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a:t>
            </a:r>
            <a:r>
              <a:rPr lang="en-US" sz="2000" dirty="0">
                <a:latin typeface="Times New Roman" panose="02020603050405020304" pitchFamily="18" charset="0"/>
                <a:ea typeface="Calibri" panose="020F0502020204030204" pitchFamily="34" charset="0"/>
                <a:cs typeface="Times New Roman" panose="02020603050405020304" pitchFamily="18" charset="0"/>
              </a:rPr>
              <a:t>o you know Donnelly’s story and the Catholic vision of higher education?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Integration of</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the mission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ow is this story and vision integrated into your department’s structures and practices?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Stewardship of the Catholic intellectual </a:t>
            </a:r>
            <a:r>
              <a:rPr lang="en-US" sz="2000" i="1" dirty="0">
                <a:latin typeface="Times New Roman" panose="02020603050405020304" pitchFamily="18" charset="0"/>
                <a:ea typeface="Calibri" panose="020F0502020204030204" pitchFamily="34" charset="0"/>
                <a:cs typeface="Times New Roman" panose="02020603050405020304" pitchFamily="18" charset="0"/>
              </a:rPr>
              <a:t>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radition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how are we sharing and passing on the Catholic intellectual tradition to our students and others?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Living the Catholic faith on campus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how are we living the faith on campus?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6400800" cy="762000"/>
          </a:xfrm>
        </p:spPr>
        <p:txBody>
          <a:bodyPr/>
          <a:lstStyle/>
          <a:p>
            <a:pPr algn="l"/>
            <a:r>
              <a:rPr lang="en-US" dirty="0">
                <a:latin typeface="Trajan Pro" pitchFamily="18" charset="0"/>
              </a:rPr>
              <a:t>Mission Office </a:t>
            </a:r>
          </a:p>
        </p:txBody>
      </p:sp>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8" name="Picture 7">
            <a:extLst>
              <a:ext uri="{FF2B5EF4-FFF2-40B4-BE49-F238E27FC236}">
                <a16:creationId xmlns:a16="http://schemas.microsoft.com/office/drawing/2014/main" id="{E8827977-29AB-1E49-6919-BEB53DFBE216}"/>
              </a:ext>
            </a:extLst>
          </p:cNvPr>
          <p:cNvPicPr>
            <a:picLocks noChangeAspect="1"/>
          </p:cNvPicPr>
          <p:nvPr/>
        </p:nvPicPr>
        <p:blipFill>
          <a:blip r:embed="rId3"/>
          <a:stretch>
            <a:fillRect/>
          </a:stretch>
        </p:blipFill>
        <p:spPr>
          <a:xfrm>
            <a:off x="0" y="103536"/>
            <a:ext cx="9144000" cy="6650927"/>
          </a:xfrm>
          <a:prstGeom prst="rect">
            <a:avLst/>
          </a:prstGeom>
        </p:spPr>
      </p:pic>
    </p:spTree>
    <p:extLst>
      <p:ext uri="{BB962C8B-B14F-4D97-AF65-F5344CB8AC3E}">
        <p14:creationId xmlns:p14="http://schemas.microsoft.com/office/powerpoint/2010/main" val="140274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6400800" cy="762000"/>
          </a:xfrm>
        </p:spPr>
        <p:txBody>
          <a:bodyPr/>
          <a:lstStyle/>
          <a:p>
            <a:pPr algn="l"/>
            <a:r>
              <a:rPr lang="en-US" dirty="0">
                <a:latin typeface="Times New Roman" panose="02020603050405020304" pitchFamily="18" charset="0"/>
                <a:cs typeface="Times New Roman" panose="02020603050405020304" pitchFamily="18" charset="0"/>
              </a:rPr>
              <a:t>Mission Office </a:t>
            </a:r>
          </a:p>
        </p:txBody>
      </p:sp>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5" name="Picture 4" descr="seal.jpg"/>
          <p:cNvPicPr>
            <a:picLocks noChangeAspect="1"/>
          </p:cNvPicPr>
          <p:nvPr/>
        </p:nvPicPr>
        <p:blipFill>
          <a:blip r:embed="rId3" cstate="print">
            <a:lum bright="70000" contrast="-70000"/>
          </a:blip>
          <a:stretch>
            <a:fillRect/>
          </a:stretch>
        </p:blipFill>
        <p:spPr>
          <a:xfrm rot="2373615">
            <a:off x="-1081843" y="4250673"/>
            <a:ext cx="3657600" cy="3661027"/>
          </a:xfrm>
          <a:prstGeom prst="rect">
            <a:avLst/>
          </a:prstGeom>
        </p:spPr>
      </p:pic>
      <p:sp>
        <p:nvSpPr>
          <p:cNvPr id="7" name="TextBox 6"/>
          <p:cNvSpPr txBox="1"/>
          <p:nvPr/>
        </p:nvSpPr>
        <p:spPr>
          <a:xfrm>
            <a:off x="594558" y="1524000"/>
            <a:ext cx="7696200" cy="2381293"/>
          </a:xfrm>
          <a:prstGeom prst="rect">
            <a:avLst/>
          </a:prstGeom>
          <a:noFill/>
        </p:spPr>
        <p:txBody>
          <a:bodyPr wrap="square" rtlCol="0">
            <a:spAutoFit/>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Office of Mission advances the Catholic identity, Benedictine charism, and diocesan heritage of Donnelly College and seeks to integrate the College’s mission into its academic programs and institutional operations and practices. Working with the President’s Office and in collaboration with other departments, the Mission Office forms students, faculty, staff, leadership, and alumni in the foundational mission and identity of the College.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35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6400800" cy="762000"/>
          </a:xfrm>
        </p:spPr>
        <p:txBody>
          <a:bodyPr/>
          <a:lstStyle/>
          <a:p>
            <a:pPr algn="l"/>
            <a:r>
              <a:rPr lang="en-US" dirty="0">
                <a:latin typeface="Times New Roman" panose="02020603050405020304" pitchFamily="18" charset="0"/>
                <a:cs typeface="Times New Roman" panose="02020603050405020304" pitchFamily="18" charset="0"/>
              </a:rPr>
              <a:t>Mission Office</a:t>
            </a:r>
          </a:p>
        </p:txBody>
      </p:sp>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5" name="Picture 4" descr="seal.jpg"/>
          <p:cNvPicPr>
            <a:picLocks noChangeAspect="1"/>
          </p:cNvPicPr>
          <p:nvPr/>
        </p:nvPicPr>
        <p:blipFill>
          <a:blip r:embed="rId3" cstate="print">
            <a:lum bright="70000" contrast="-70000"/>
          </a:blip>
          <a:stretch>
            <a:fillRect/>
          </a:stretch>
        </p:blipFill>
        <p:spPr>
          <a:xfrm rot="2373615">
            <a:off x="-1081843" y="4250673"/>
            <a:ext cx="3657600" cy="3661027"/>
          </a:xfrm>
          <a:prstGeom prst="rect">
            <a:avLst/>
          </a:prstGeom>
        </p:spPr>
      </p:pic>
      <p:sp>
        <p:nvSpPr>
          <p:cNvPr id="7" name="TextBox 6"/>
          <p:cNvSpPr txBox="1"/>
          <p:nvPr/>
        </p:nvSpPr>
        <p:spPr>
          <a:xfrm>
            <a:off x="685800" y="1295400"/>
            <a:ext cx="7772400" cy="2862322"/>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As a Benedictine and diocesan college, Donnelly offers a unique vision of Catholic higher education. The </a:t>
            </a:r>
            <a:r>
              <a:rPr lang="en-US" sz="2000" dirty="0">
                <a:latin typeface="Times New Roman" panose="02020603050405020304" pitchFamily="18" charset="0"/>
                <a:ea typeface="Calibri" panose="020F0502020204030204" pitchFamily="34" charset="0"/>
                <a:cs typeface="Times New Roman" panose="02020603050405020304" pitchFamily="18" charset="0"/>
              </a:rPr>
              <a:t>Mission Office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ensures institutional fidelity to this vision and the Catholic Church’s vision of higher education in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Ex Corde Ecclesiae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the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Application of Ex Corde Ecclesiae for the United States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Through joyful fidelity, the Mission Office stewards the Catholic intellectual tradition upon which the College was founded and promotes the sacramental, liturgical, and spiritual life within which such a tradition can flourish with the goal of cultivating a Catholic culture both within the College and beyond its doors.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6400800" cy="762000"/>
          </a:xfrm>
        </p:spPr>
        <p:txBody>
          <a:bodyPr>
            <a:normAutofit fontScale="92500"/>
          </a:bodyPr>
          <a:lstStyle/>
          <a:p>
            <a:pPr algn="l"/>
            <a:r>
              <a:rPr lang="en-US" dirty="0">
                <a:latin typeface="Times New Roman" panose="02020603050405020304" pitchFamily="18" charset="0"/>
                <a:cs typeface="Times New Roman" panose="02020603050405020304" pitchFamily="18" charset="0"/>
              </a:rPr>
              <a:t>Donnelly’s Mission, Vision, and Values  </a:t>
            </a:r>
          </a:p>
        </p:txBody>
      </p:sp>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5" name="Picture 4" descr="seal.jpg"/>
          <p:cNvPicPr>
            <a:picLocks noChangeAspect="1"/>
          </p:cNvPicPr>
          <p:nvPr/>
        </p:nvPicPr>
        <p:blipFill>
          <a:blip r:embed="rId3" cstate="print">
            <a:lum bright="70000" contrast="-70000"/>
          </a:blip>
          <a:stretch>
            <a:fillRect/>
          </a:stretch>
        </p:blipFill>
        <p:spPr>
          <a:xfrm rot="2373615">
            <a:off x="-1081843" y="4250673"/>
            <a:ext cx="3657600" cy="3661027"/>
          </a:xfrm>
          <a:prstGeom prst="rect">
            <a:avLst/>
          </a:prstGeom>
        </p:spPr>
      </p:pic>
      <p:sp>
        <p:nvSpPr>
          <p:cNvPr id="7" name="TextBox 6"/>
          <p:cNvSpPr txBox="1"/>
          <p:nvPr/>
        </p:nvSpPr>
        <p:spPr>
          <a:xfrm>
            <a:off x="381000" y="1308437"/>
            <a:ext cx="7315200" cy="2031325"/>
          </a:xfrm>
          <a:prstGeom prst="rect">
            <a:avLst/>
          </a:prstGeom>
          <a:noFill/>
        </p:spPr>
        <p:txBody>
          <a:bodyPr wrap="square" rtlCol="0">
            <a:spAutoFit/>
          </a:bodyPr>
          <a:lstStyle/>
          <a:p>
            <a:pPr algn="l"/>
            <a:r>
              <a:rPr lang="en-US" b="0" i="0" u="sng" dirty="0">
                <a:effectLst/>
                <a:latin typeface="Times New Roman" panose="02020603050405020304" pitchFamily="18" charset="0"/>
                <a:cs typeface="Times New Roman" panose="02020603050405020304" pitchFamily="18" charset="0"/>
              </a:rPr>
              <a:t>Mission</a:t>
            </a:r>
          </a:p>
          <a:p>
            <a:pPr algn="l"/>
            <a:r>
              <a:rPr lang="en-US" b="0" i="0" dirty="0">
                <a:effectLst/>
                <a:latin typeface="Times New Roman" panose="02020603050405020304" pitchFamily="18" charset="0"/>
                <a:cs typeface="Times New Roman" panose="02020603050405020304" pitchFamily="18" charset="0"/>
              </a:rPr>
              <a:t>Donnelly College is a Catholic institution of higher education that seeks to continue the mission of Jesus Christ in our time by making the love of God tangible in our world. Specifically, the mission of Donnelly College is to provide education and community services with personal concern for the needs and abilities of each student, especially those who might not otherwise be served.</a:t>
            </a:r>
          </a:p>
        </p:txBody>
      </p:sp>
      <p:sp>
        <p:nvSpPr>
          <p:cNvPr id="6" name="TextBox 5">
            <a:extLst>
              <a:ext uri="{FF2B5EF4-FFF2-40B4-BE49-F238E27FC236}">
                <a16:creationId xmlns:a16="http://schemas.microsoft.com/office/drawing/2014/main" id="{CFE91C9B-36C7-692D-E35B-DFF6A5FD1F1A}"/>
              </a:ext>
            </a:extLst>
          </p:cNvPr>
          <p:cNvSpPr txBox="1"/>
          <p:nvPr/>
        </p:nvSpPr>
        <p:spPr>
          <a:xfrm>
            <a:off x="2209800" y="3518238"/>
            <a:ext cx="5486400" cy="1754326"/>
          </a:xfrm>
          <a:prstGeom prst="rect">
            <a:avLst/>
          </a:prstGeom>
          <a:noFill/>
        </p:spPr>
        <p:txBody>
          <a:bodyPr wrap="square" rtlCol="0">
            <a:spAutoFit/>
          </a:bodyPr>
          <a:lstStyle/>
          <a:p>
            <a:r>
              <a:rPr lang="en-US" u="sng" dirty="0">
                <a:latin typeface="Times New Roman" panose="02020603050405020304" pitchFamily="18" charset="0"/>
                <a:cs typeface="Times New Roman" panose="02020603050405020304" pitchFamily="18" charset="0"/>
              </a:rPr>
              <a:t>Vision</a:t>
            </a:r>
          </a:p>
          <a:p>
            <a:pPr algn="l"/>
            <a:r>
              <a:rPr lang="en-US" b="0" i="0" dirty="0">
                <a:effectLst/>
                <a:latin typeface="Times New Roman" panose="02020603050405020304" pitchFamily="18" charset="0"/>
                <a:cs typeface="Times New Roman" panose="02020603050405020304" pitchFamily="18" charset="0"/>
              </a:rPr>
              <a:t>The vision of Donnelly College is to advance the common good by being the most accessible and transformative Catholic College in the country.</a:t>
            </a:r>
          </a:p>
          <a:p>
            <a:br>
              <a:rPr lang="en-US" b="0" i="0" dirty="0">
                <a:solidFill>
                  <a:srgbClr val="444444"/>
                </a:solidFill>
                <a:effectLst/>
                <a:latin typeface="Montserrat" panose="00000500000000000000" pitchFamily="2" charset="0"/>
              </a:rPr>
            </a:br>
            <a:endParaRPr lang="en-US" dirty="0"/>
          </a:p>
        </p:txBody>
      </p:sp>
      <p:sp>
        <p:nvSpPr>
          <p:cNvPr id="8" name="TextBox 7">
            <a:extLst>
              <a:ext uri="{FF2B5EF4-FFF2-40B4-BE49-F238E27FC236}">
                <a16:creationId xmlns:a16="http://schemas.microsoft.com/office/drawing/2014/main" id="{EBD918A0-3E72-F2BA-7CE0-0DCE2D3F5755}"/>
              </a:ext>
            </a:extLst>
          </p:cNvPr>
          <p:cNvSpPr txBox="1"/>
          <p:nvPr/>
        </p:nvSpPr>
        <p:spPr>
          <a:xfrm>
            <a:off x="3200400" y="5226397"/>
            <a:ext cx="3962400" cy="646331"/>
          </a:xfrm>
          <a:prstGeom prst="rect">
            <a:avLst/>
          </a:prstGeom>
          <a:noFill/>
        </p:spPr>
        <p:txBody>
          <a:bodyPr wrap="square" rtlCol="0">
            <a:spAutoFit/>
          </a:bodyPr>
          <a:lstStyle/>
          <a:p>
            <a:r>
              <a:rPr lang="en-US" u="sng" dirty="0">
                <a:latin typeface="Times New Roman" panose="02020603050405020304" pitchFamily="18" charset="0"/>
                <a:cs typeface="Times New Roman" panose="02020603050405020304" pitchFamily="18" charset="0"/>
              </a:rPr>
              <a:t>Values</a:t>
            </a:r>
          </a:p>
          <a:p>
            <a:r>
              <a:rPr lang="en-US" dirty="0">
                <a:latin typeface="Times New Roman" panose="02020603050405020304" pitchFamily="18" charset="0"/>
                <a:cs typeface="Times New Roman" panose="02020603050405020304" pitchFamily="18" charset="0"/>
              </a:rPr>
              <a:t>Truth, Community, and Excellence</a:t>
            </a:r>
          </a:p>
        </p:txBody>
      </p:sp>
    </p:spTree>
    <p:extLst>
      <p:ext uri="{BB962C8B-B14F-4D97-AF65-F5344CB8AC3E}">
        <p14:creationId xmlns:p14="http://schemas.microsoft.com/office/powerpoint/2010/main" val="273392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5" name="Picture 4" descr="seal.jpg"/>
          <p:cNvPicPr>
            <a:picLocks noChangeAspect="1"/>
          </p:cNvPicPr>
          <p:nvPr/>
        </p:nvPicPr>
        <p:blipFill>
          <a:blip r:embed="rId3" cstate="print">
            <a:lum bright="70000" contrast="-70000"/>
          </a:blip>
          <a:stretch>
            <a:fillRect/>
          </a:stretch>
        </p:blipFill>
        <p:spPr>
          <a:xfrm rot="2373615">
            <a:off x="-1081843" y="4250673"/>
            <a:ext cx="3657600" cy="3661027"/>
          </a:xfrm>
          <a:prstGeom prst="rect">
            <a:avLst/>
          </a:prstGeom>
        </p:spPr>
      </p:pic>
      <p:sp>
        <p:nvSpPr>
          <p:cNvPr id="2" name="Flowchart: Connector 1">
            <a:extLst>
              <a:ext uri="{FF2B5EF4-FFF2-40B4-BE49-F238E27FC236}">
                <a16:creationId xmlns:a16="http://schemas.microsoft.com/office/drawing/2014/main" id="{9841E38B-7AA9-1408-A3B4-76F5DE4CA58C}"/>
              </a:ext>
            </a:extLst>
          </p:cNvPr>
          <p:cNvSpPr/>
          <p:nvPr/>
        </p:nvSpPr>
        <p:spPr>
          <a:xfrm>
            <a:off x="1996242" y="1219200"/>
            <a:ext cx="5151516" cy="4999575"/>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EA470E4-0B53-2018-21A5-48DEFC9C8B63}"/>
              </a:ext>
            </a:extLst>
          </p:cNvPr>
          <p:cNvSpPr txBox="1"/>
          <p:nvPr/>
        </p:nvSpPr>
        <p:spPr>
          <a:xfrm>
            <a:off x="3581400" y="1512331"/>
            <a:ext cx="2057400"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Catholic Church </a:t>
            </a:r>
          </a:p>
        </p:txBody>
      </p:sp>
      <p:sp>
        <p:nvSpPr>
          <p:cNvPr id="10" name="Flowchart: Connector 9">
            <a:extLst>
              <a:ext uri="{FF2B5EF4-FFF2-40B4-BE49-F238E27FC236}">
                <a16:creationId xmlns:a16="http://schemas.microsoft.com/office/drawing/2014/main" id="{DDD17321-A34E-FE6E-82AE-67AE864CBB1D}"/>
              </a:ext>
            </a:extLst>
          </p:cNvPr>
          <p:cNvSpPr/>
          <p:nvPr/>
        </p:nvSpPr>
        <p:spPr>
          <a:xfrm>
            <a:off x="2865251" y="2133600"/>
            <a:ext cx="3429000" cy="3200400"/>
          </a:xfrm>
          <a:prstGeom prst="flowChartConnector">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7058DDE-9554-C83D-DAF6-6CA9701423DA}"/>
              </a:ext>
            </a:extLst>
          </p:cNvPr>
          <p:cNvSpPr txBox="1"/>
          <p:nvPr/>
        </p:nvSpPr>
        <p:spPr>
          <a:xfrm>
            <a:off x="3660049" y="2363569"/>
            <a:ext cx="1823901"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Catholic Higher  Education</a:t>
            </a:r>
          </a:p>
        </p:txBody>
      </p:sp>
      <p:sp>
        <p:nvSpPr>
          <p:cNvPr id="12" name="Flowchart: Connector 11">
            <a:extLst>
              <a:ext uri="{FF2B5EF4-FFF2-40B4-BE49-F238E27FC236}">
                <a16:creationId xmlns:a16="http://schemas.microsoft.com/office/drawing/2014/main" id="{52573D8F-192B-A3FE-4B08-F2D28C3D1F92}"/>
              </a:ext>
            </a:extLst>
          </p:cNvPr>
          <p:cNvSpPr/>
          <p:nvPr/>
        </p:nvSpPr>
        <p:spPr>
          <a:xfrm>
            <a:off x="3818276" y="3038474"/>
            <a:ext cx="1507447" cy="13335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Donnelly College</a:t>
            </a:r>
          </a:p>
        </p:txBody>
      </p:sp>
      <p:sp>
        <p:nvSpPr>
          <p:cNvPr id="3" name="Subtitle 2">
            <a:extLst>
              <a:ext uri="{FF2B5EF4-FFF2-40B4-BE49-F238E27FC236}">
                <a16:creationId xmlns:a16="http://schemas.microsoft.com/office/drawing/2014/main" id="{71118511-4E7C-531D-2670-C734DB06540D}"/>
              </a:ext>
            </a:extLst>
          </p:cNvPr>
          <p:cNvSpPr>
            <a:spLocks noGrp="1"/>
          </p:cNvSpPr>
          <p:nvPr>
            <p:ph type="subTitle" idx="1"/>
          </p:nvPr>
        </p:nvSpPr>
        <p:spPr>
          <a:xfrm>
            <a:off x="304800" y="381000"/>
            <a:ext cx="7848600" cy="762000"/>
          </a:xfrm>
        </p:spPr>
        <p:txBody>
          <a:bodyPr>
            <a:normAutofit fontScale="85000" lnSpcReduction="10000"/>
          </a:bodyPr>
          <a:lstStyle/>
          <a:p>
            <a:pPr algn="l"/>
            <a:r>
              <a:rPr lang="en-US" i="1" dirty="0">
                <a:latin typeface="Times New Roman" panose="02020603050405020304" pitchFamily="18" charset="0"/>
                <a:cs typeface="Times New Roman" panose="02020603050405020304" pitchFamily="18" charset="0"/>
              </a:rPr>
              <a:t>Ex Corde Ecclesia (From the Heart of the Church)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5" name="Picture 4" descr="seal.jpg"/>
          <p:cNvPicPr>
            <a:picLocks noChangeAspect="1"/>
          </p:cNvPicPr>
          <p:nvPr/>
        </p:nvPicPr>
        <p:blipFill>
          <a:blip r:embed="rId3" cstate="print">
            <a:lum bright="70000" contrast="-70000"/>
          </a:blip>
          <a:stretch>
            <a:fillRect/>
          </a:stretch>
        </p:blipFill>
        <p:spPr>
          <a:xfrm rot="2373615">
            <a:off x="-1081843" y="4250673"/>
            <a:ext cx="3657600" cy="3661027"/>
          </a:xfrm>
          <a:prstGeom prst="rect">
            <a:avLst/>
          </a:prstGeom>
        </p:spPr>
      </p:pic>
      <p:sp>
        <p:nvSpPr>
          <p:cNvPr id="2" name="Flowchart: Connector 1">
            <a:extLst>
              <a:ext uri="{FF2B5EF4-FFF2-40B4-BE49-F238E27FC236}">
                <a16:creationId xmlns:a16="http://schemas.microsoft.com/office/drawing/2014/main" id="{9841E38B-7AA9-1408-A3B4-76F5DE4CA58C}"/>
              </a:ext>
            </a:extLst>
          </p:cNvPr>
          <p:cNvSpPr/>
          <p:nvPr/>
        </p:nvSpPr>
        <p:spPr>
          <a:xfrm>
            <a:off x="1996242" y="1219200"/>
            <a:ext cx="5151516" cy="4999575"/>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EA470E4-0B53-2018-21A5-48DEFC9C8B63}"/>
              </a:ext>
            </a:extLst>
          </p:cNvPr>
          <p:cNvSpPr txBox="1"/>
          <p:nvPr/>
        </p:nvSpPr>
        <p:spPr>
          <a:xfrm>
            <a:off x="3551051" y="1517005"/>
            <a:ext cx="2057400"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Catholic Church </a:t>
            </a:r>
          </a:p>
        </p:txBody>
      </p:sp>
      <p:sp>
        <p:nvSpPr>
          <p:cNvPr id="10" name="Flowchart: Connector 9">
            <a:extLst>
              <a:ext uri="{FF2B5EF4-FFF2-40B4-BE49-F238E27FC236}">
                <a16:creationId xmlns:a16="http://schemas.microsoft.com/office/drawing/2014/main" id="{DDD17321-A34E-FE6E-82AE-67AE864CBB1D}"/>
              </a:ext>
            </a:extLst>
          </p:cNvPr>
          <p:cNvSpPr/>
          <p:nvPr/>
        </p:nvSpPr>
        <p:spPr>
          <a:xfrm>
            <a:off x="2865251" y="2133600"/>
            <a:ext cx="3429000" cy="3200400"/>
          </a:xfrm>
          <a:prstGeom prst="flowChartConnector">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7058DDE-9554-C83D-DAF6-6CA9701423DA}"/>
              </a:ext>
            </a:extLst>
          </p:cNvPr>
          <p:cNvSpPr txBox="1"/>
          <p:nvPr/>
        </p:nvSpPr>
        <p:spPr>
          <a:xfrm>
            <a:off x="3710124" y="2450456"/>
            <a:ext cx="1823901"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Ex Corde Ecclesia</a:t>
            </a:r>
          </a:p>
        </p:txBody>
      </p:sp>
      <p:sp>
        <p:nvSpPr>
          <p:cNvPr id="12" name="Flowchart: Connector 11">
            <a:extLst>
              <a:ext uri="{FF2B5EF4-FFF2-40B4-BE49-F238E27FC236}">
                <a16:creationId xmlns:a16="http://schemas.microsoft.com/office/drawing/2014/main" id="{52573D8F-192B-A3FE-4B08-F2D28C3D1F92}"/>
              </a:ext>
            </a:extLst>
          </p:cNvPr>
          <p:cNvSpPr/>
          <p:nvPr/>
        </p:nvSpPr>
        <p:spPr>
          <a:xfrm>
            <a:off x="3818276" y="3038474"/>
            <a:ext cx="1507447" cy="13335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Mission of Donnelly</a:t>
            </a:r>
          </a:p>
        </p:txBody>
      </p:sp>
      <p:sp>
        <p:nvSpPr>
          <p:cNvPr id="3" name="Subtitle 2">
            <a:extLst>
              <a:ext uri="{FF2B5EF4-FFF2-40B4-BE49-F238E27FC236}">
                <a16:creationId xmlns:a16="http://schemas.microsoft.com/office/drawing/2014/main" id="{3B93B5F3-7444-A59A-4E2A-4D8EADDC3E45}"/>
              </a:ext>
            </a:extLst>
          </p:cNvPr>
          <p:cNvSpPr>
            <a:spLocks noGrp="1"/>
          </p:cNvSpPr>
          <p:nvPr>
            <p:ph type="subTitle" idx="1"/>
          </p:nvPr>
        </p:nvSpPr>
        <p:spPr>
          <a:xfrm>
            <a:off x="304800" y="381000"/>
            <a:ext cx="7848600" cy="762000"/>
          </a:xfrm>
        </p:spPr>
        <p:txBody>
          <a:bodyPr>
            <a:normAutofit fontScale="85000" lnSpcReduction="10000"/>
          </a:bodyPr>
          <a:lstStyle/>
          <a:p>
            <a:pPr algn="l"/>
            <a:r>
              <a:rPr lang="en-US" i="1" dirty="0">
                <a:latin typeface="Times New Roman" panose="02020603050405020304" pitchFamily="18" charset="0"/>
                <a:cs typeface="Times New Roman" panose="02020603050405020304" pitchFamily="18" charset="0"/>
              </a:rPr>
              <a:t>Ex Corde Ecclesia (From the Heart of the Church) </a:t>
            </a:r>
          </a:p>
        </p:txBody>
      </p:sp>
    </p:spTree>
    <p:extLst>
      <p:ext uri="{BB962C8B-B14F-4D97-AF65-F5344CB8AC3E}">
        <p14:creationId xmlns:p14="http://schemas.microsoft.com/office/powerpoint/2010/main" val="403542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6400800" cy="762000"/>
          </a:xfrm>
        </p:spPr>
        <p:txBody>
          <a:bodyPr/>
          <a:lstStyle/>
          <a:p>
            <a:pPr algn="l"/>
            <a:r>
              <a:rPr lang="en-US" dirty="0">
                <a:latin typeface="Times New Roman" panose="02020603050405020304" pitchFamily="18" charset="0"/>
                <a:cs typeface="Times New Roman" panose="02020603050405020304" pitchFamily="18" charset="0"/>
              </a:rPr>
              <a:t>What is a Catholic college? </a:t>
            </a:r>
          </a:p>
        </p:txBody>
      </p:sp>
      <p:pic>
        <p:nvPicPr>
          <p:cNvPr id="2" name="Picture 1">
            <a:extLst>
              <a:ext uri="{FF2B5EF4-FFF2-40B4-BE49-F238E27FC236}">
                <a16:creationId xmlns:a16="http://schemas.microsoft.com/office/drawing/2014/main" id="{6AC1AFFB-5C43-441B-6C91-D64193B0C68A}"/>
              </a:ext>
            </a:extLst>
          </p:cNvPr>
          <p:cNvPicPr>
            <a:picLocks noChangeAspect="1"/>
          </p:cNvPicPr>
          <p:nvPr/>
        </p:nvPicPr>
        <p:blipFill>
          <a:blip r:embed="rId2"/>
          <a:stretch>
            <a:fillRect/>
          </a:stretch>
        </p:blipFill>
        <p:spPr>
          <a:xfrm>
            <a:off x="2421880" y="1600200"/>
            <a:ext cx="4641574" cy="3480028"/>
          </a:xfrm>
          <a:prstGeom prst="rect">
            <a:avLst/>
          </a:prstGeom>
        </p:spPr>
      </p:pic>
      <p:sp>
        <p:nvSpPr>
          <p:cNvPr id="9" name="TextBox 8">
            <a:extLst>
              <a:ext uri="{FF2B5EF4-FFF2-40B4-BE49-F238E27FC236}">
                <a16:creationId xmlns:a16="http://schemas.microsoft.com/office/drawing/2014/main" id="{84FE6039-5C63-B746-EF36-064EBFBF92EC}"/>
              </a:ext>
            </a:extLst>
          </p:cNvPr>
          <p:cNvSpPr txBox="1"/>
          <p:nvPr/>
        </p:nvSpPr>
        <p:spPr>
          <a:xfrm>
            <a:off x="2372236" y="5257800"/>
            <a:ext cx="5628764" cy="1477328"/>
          </a:xfrm>
          <a:prstGeom prst="rect">
            <a:avLst/>
          </a:prstGeom>
          <a:noFill/>
        </p:spPr>
        <p:txBody>
          <a:bodyPr wrap="square" rtlCol="0">
            <a:spAutoFit/>
          </a:bodyPr>
          <a:lstStyle/>
          <a:p>
            <a:r>
              <a:rPr lang="en-US" b="0" dirty="0">
                <a:solidFill>
                  <a:srgbClr val="333333"/>
                </a:solidFill>
                <a:effectLst/>
                <a:latin typeface="Times New Roman" panose="02020603050405020304" pitchFamily="18" charset="0"/>
                <a:cs typeface="Times New Roman" panose="02020603050405020304" pitchFamily="18" charset="0"/>
              </a:rPr>
              <a:t>And so, I prayed, and understanding was given me; </a:t>
            </a:r>
          </a:p>
          <a:p>
            <a:r>
              <a:rPr lang="en-US" b="0" dirty="0">
                <a:solidFill>
                  <a:srgbClr val="333333"/>
                </a:solidFill>
                <a:effectLst/>
                <a:latin typeface="Times New Roman" panose="02020603050405020304" pitchFamily="18" charset="0"/>
                <a:cs typeface="Times New Roman" panose="02020603050405020304" pitchFamily="18" charset="0"/>
              </a:rPr>
              <a:t>I entreated, and the spirit of Wisdom came to me. </a:t>
            </a:r>
          </a:p>
          <a:p>
            <a:r>
              <a:rPr lang="en-US" b="0" dirty="0">
                <a:solidFill>
                  <a:srgbClr val="333333"/>
                </a:solidFill>
                <a:effectLst/>
                <a:latin typeface="Times New Roman" panose="02020603050405020304" pitchFamily="18" charset="0"/>
                <a:cs typeface="Times New Roman" panose="02020603050405020304" pitchFamily="18" charset="0"/>
              </a:rPr>
              <a:t>I esteemed her more than scepters and thrones; compared with her, I held riches as nothing.</a:t>
            </a:r>
          </a:p>
          <a:p>
            <a:r>
              <a:rPr lang="en-US" i="1" dirty="0">
                <a:solidFill>
                  <a:srgbClr val="333333"/>
                </a:solidFill>
                <a:latin typeface="Times New Roman" panose="02020603050405020304" pitchFamily="18" charset="0"/>
                <a:cs typeface="Times New Roman" panose="02020603050405020304" pitchFamily="18" charset="0"/>
              </a:rPr>
              <a:t> - Wisdom 7:7-8</a:t>
            </a:r>
            <a:endParaRPr lang="en-US" i="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0802F40-17F5-9120-BC81-B9B9B346C1BB}"/>
              </a:ext>
            </a:extLst>
          </p:cNvPr>
          <p:cNvSpPr txBox="1"/>
          <p:nvPr/>
        </p:nvSpPr>
        <p:spPr>
          <a:xfrm>
            <a:off x="7101968" y="2675929"/>
            <a:ext cx="1907001"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Allegory of Christian Learning</a:t>
            </a:r>
          </a:p>
          <a:p>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E029298-F297-0BB3-0B89-1C685660F84E}"/>
              </a:ext>
            </a:extLst>
          </p:cNvPr>
          <p:cNvSpPr txBox="1"/>
          <p:nvPr/>
        </p:nvSpPr>
        <p:spPr>
          <a:xfrm>
            <a:off x="7072016" y="3444698"/>
            <a:ext cx="212697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Andrea de Bonaiuto</a:t>
            </a:r>
          </a:p>
          <a:p>
            <a:r>
              <a:rPr lang="en-US" dirty="0">
                <a:latin typeface="Times New Roman" panose="02020603050405020304" pitchFamily="18" charset="0"/>
                <a:cs typeface="Times New Roman" panose="02020603050405020304" pitchFamily="18" charset="0"/>
              </a:rPr>
              <a:t>ca. 1366</a:t>
            </a:r>
          </a:p>
        </p:txBody>
      </p:sp>
      <p:sp>
        <p:nvSpPr>
          <p:cNvPr id="4" name="TextBox 3">
            <a:extLst>
              <a:ext uri="{FF2B5EF4-FFF2-40B4-BE49-F238E27FC236}">
                <a16:creationId xmlns:a16="http://schemas.microsoft.com/office/drawing/2014/main" id="{30000BB0-6F07-B364-6D18-66B563388E5B}"/>
              </a:ext>
            </a:extLst>
          </p:cNvPr>
          <p:cNvSpPr txBox="1"/>
          <p:nvPr/>
        </p:nvSpPr>
        <p:spPr>
          <a:xfrm>
            <a:off x="135031" y="2152036"/>
            <a:ext cx="2223506" cy="2031325"/>
          </a:xfrm>
          <a:prstGeom prst="rect">
            <a:avLst/>
          </a:prstGeom>
          <a:noFill/>
        </p:spPr>
        <p:txBody>
          <a:bodyPr wrap="square" rtlCol="0">
            <a:spAutoFit/>
          </a:bodyPr>
          <a:lstStyle/>
          <a:p>
            <a:r>
              <a:rPr lang="en-US" b="0" dirty="0">
                <a:solidFill>
                  <a:srgbClr val="000000"/>
                </a:solidFill>
                <a:effectLst/>
                <a:latin typeface="Times New Roman" panose="02020603050405020304" pitchFamily="18" charset="0"/>
                <a:cs typeface="Times New Roman" panose="02020603050405020304" pitchFamily="18" charset="0"/>
              </a:rPr>
              <a:t>A Catholic university has to be a living union of individual organisms dedicated to the search for truth.  </a:t>
            </a:r>
          </a:p>
          <a:p>
            <a:r>
              <a:rPr lang="en-US" b="0" dirty="0">
                <a:solidFill>
                  <a:srgbClr val="000000"/>
                </a:solidFill>
                <a:effectLst/>
                <a:latin typeface="Times New Roman" panose="02020603050405020304" pitchFamily="18" charset="0"/>
                <a:cs typeface="Times New Roman" panose="02020603050405020304" pitchFamily="18" charset="0"/>
              </a:rPr>
              <a:t>– </a:t>
            </a:r>
            <a:r>
              <a:rPr lang="en-US" b="0" i="1" dirty="0">
                <a:solidFill>
                  <a:srgbClr val="000000"/>
                </a:solidFill>
                <a:effectLst/>
                <a:latin typeface="Times New Roman" panose="02020603050405020304" pitchFamily="18" charset="0"/>
                <a:cs typeface="Times New Roman" panose="02020603050405020304" pitchFamily="18" charset="0"/>
              </a:rPr>
              <a:t>Ex Corde Ecclesiae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298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6400800" cy="762000"/>
          </a:xfrm>
        </p:spPr>
        <p:txBody>
          <a:bodyPr/>
          <a:lstStyle/>
          <a:p>
            <a:pPr algn="l"/>
            <a:r>
              <a:rPr lang="en-US" dirty="0">
                <a:latin typeface="Times New Roman" panose="02020603050405020304" pitchFamily="18" charset="0"/>
                <a:cs typeface="Times New Roman" panose="02020603050405020304" pitchFamily="18" charset="0"/>
              </a:rPr>
              <a:t>What is a Catholic college?</a:t>
            </a:r>
          </a:p>
        </p:txBody>
      </p:sp>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5" name="Picture 4" descr="seal.jpg"/>
          <p:cNvPicPr>
            <a:picLocks noChangeAspect="1"/>
          </p:cNvPicPr>
          <p:nvPr/>
        </p:nvPicPr>
        <p:blipFill>
          <a:blip r:embed="rId3" cstate="print">
            <a:lum bright="70000" contrast="-70000"/>
          </a:blip>
          <a:stretch>
            <a:fillRect/>
          </a:stretch>
        </p:blipFill>
        <p:spPr>
          <a:xfrm rot="2373615">
            <a:off x="-1081843" y="4250673"/>
            <a:ext cx="3657600" cy="3661027"/>
          </a:xfrm>
          <a:prstGeom prst="rect">
            <a:avLst/>
          </a:prstGeom>
        </p:spPr>
      </p:pic>
      <p:pic>
        <p:nvPicPr>
          <p:cNvPr id="1026" name="Picture 2">
            <a:extLst>
              <a:ext uri="{FF2B5EF4-FFF2-40B4-BE49-F238E27FC236}">
                <a16:creationId xmlns:a16="http://schemas.microsoft.com/office/drawing/2014/main" id="{2CFD10FC-1C0E-5495-D1B7-602F3449A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214" y="1375114"/>
            <a:ext cx="4925559" cy="3367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A0B2CA7-9691-D5E3-995D-0A85CE5DA12E}"/>
              </a:ext>
            </a:extLst>
          </p:cNvPr>
          <p:cNvSpPr txBox="1"/>
          <p:nvPr/>
        </p:nvSpPr>
        <p:spPr>
          <a:xfrm>
            <a:off x="3124200" y="4882027"/>
            <a:ext cx="3941070" cy="923330"/>
          </a:xfrm>
          <a:prstGeom prst="rect">
            <a:avLst/>
          </a:prstGeom>
          <a:noFill/>
        </p:spPr>
        <p:txBody>
          <a:bodyPr wrap="square" rtlCol="0">
            <a:spAutoFit/>
          </a:bodyPr>
          <a:lstStyle/>
          <a:p>
            <a:r>
              <a:rPr lang="en-US" dirty="0">
                <a:solidFill>
                  <a:srgbClr val="444444"/>
                </a:solidFill>
                <a:latin typeface="Times New Roman" panose="02020603050405020304" pitchFamily="18" charset="0"/>
                <a:cs typeface="Times New Roman" panose="02020603050405020304" pitchFamily="18" charset="0"/>
              </a:rPr>
              <a:t>T</a:t>
            </a:r>
            <a:r>
              <a:rPr lang="en-US" b="0" dirty="0">
                <a:solidFill>
                  <a:srgbClr val="444444"/>
                </a:solidFill>
                <a:effectLst/>
                <a:latin typeface="Times New Roman" panose="02020603050405020304" pitchFamily="18" charset="0"/>
                <a:cs typeface="Times New Roman" panose="02020603050405020304" pitchFamily="18" charset="0"/>
              </a:rPr>
              <a:t>he splendor of the divine truths, received into the soul, helps the intellect. </a:t>
            </a:r>
          </a:p>
          <a:p>
            <a:r>
              <a:rPr lang="en-US" i="1" dirty="0">
                <a:solidFill>
                  <a:srgbClr val="444444"/>
                </a:solidFill>
                <a:latin typeface="Times New Roman" panose="02020603050405020304" pitchFamily="18" charset="0"/>
                <a:cs typeface="Times New Roman" panose="02020603050405020304" pitchFamily="18" charset="0"/>
              </a:rPr>
              <a:t>- </a:t>
            </a:r>
            <a:r>
              <a:rPr lang="en-US" b="0" i="1" dirty="0">
                <a:solidFill>
                  <a:srgbClr val="444444"/>
                </a:solidFill>
                <a:effectLst/>
                <a:latin typeface="Times New Roman" panose="02020603050405020304" pitchFamily="18" charset="0"/>
                <a:cs typeface="Times New Roman" panose="02020603050405020304" pitchFamily="18" charset="0"/>
              </a:rPr>
              <a:t>Thomas Aquinas</a:t>
            </a:r>
            <a:endParaRPr lang="en-US"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F079D6C-C812-10C0-5D58-B4C096615E65}"/>
              </a:ext>
            </a:extLst>
          </p:cNvPr>
          <p:cNvSpPr txBox="1"/>
          <p:nvPr/>
        </p:nvSpPr>
        <p:spPr>
          <a:xfrm>
            <a:off x="7259963" y="2438400"/>
            <a:ext cx="1868626"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Faith and Reason United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Ludwig Seitz, 1884</a:t>
            </a:r>
          </a:p>
          <a:p>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61ECF91-4C36-D424-FC2A-2C30DA0B136E}"/>
              </a:ext>
            </a:extLst>
          </p:cNvPr>
          <p:cNvSpPr txBox="1"/>
          <p:nvPr/>
        </p:nvSpPr>
        <p:spPr>
          <a:xfrm>
            <a:off x="191072" y="1981200"/>
            <a:ext cx="1959280" cy="1754326"/>
          </a:xfrm>
          <a:prstGeom prst="rect">
            <a:avLst/>
          </a:prstGeom>
          <a:noFill/>
        </p:spPr>
        <p:txBody>
          <a:bodyPr wrap="square" rtlCol="0">
            <a:spAutoFit/>
          </a:bodyPr>
          <a:lstStyle/>
          <a:p>
            <a:r>
              <a:rPr lang="en-US" dirty="0">
                <a:solidFill>
                  <a:srgbClr val="444444"/>
                </a:solidFill>
                <a:latin typeface="Times New Roman" panose="02020603050405020304" pitchFamily="18" charset="0"/>
                <a:cs typeface="Times New Roman" panose="02020603050405020304" pitchFamily="18" charset="0"/>
              </a:rPr>
              <a:t>Faith and reason bear harmonious witness to the unity of all truth. </a:t>
            </a:r>
            <a:endParaRPr lang="en-US" b="0" dirty="0">
              <a:solidFill>
                <a:srgbClr val="444444"/>
              </a:solidFill>
              <a:effectLst/>
              <a:latin typeface="Times New Roman" panose="02020603050405020304" pitchFamily="18" charset="0"/>
              <a:cs typeface="Times New Roman" panose="02020603050405020304" pitchFamily="18" charset="0"/>
            </a:endParaRPr>
          </a:p>
          <a:p>
            <a:r>
              <a:rPr lang="en-US" i="1" dirty="0">
                <a:solidFill>
                  <a:srgbClr val="444444"/>
                </a:solidFill>
                <a:latin typeface="Times New Roman" panose="02020603050405020304" pitchFamily="18" charset="0"/>
                <a:cs typeface="Times New Roman" panose="02020603050405020304" pitchFamily="18" charset="0"/>
              </a:rPr>
              <a:t>- Ex Corde Ecclesiae</a:t>
            </a:r>
            <a:endParaRPr lang="en-US"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6858000" cy="762000"/>
          </a:xfrm>
        </p:spPr>
        <p:txBody>
          <a:bodyPr>
            <a:normAutofit/>
          </a:bodyPr>
          <a:lstStyle/>
          <a:p>
            <a:pPr algn="l"/>
            <a:r>
              <a:rPr lang="en-US" dirty="0">
                <a:latin typeface="Times New Roman" panose="02020603050405020304" pitchFamily="18" charset="0"/>
                <a:cs typeface="Times New Roman" panose="02020603050405020304" pitchFamily="18" charset="0"/>
              </a:rPr>
              <a:t>What is a Catholic college?</a:t>
            </a:r>
          </a:p>
        </p:txBody>
      </p:sp>
      <p:pic>
        <p:nvPicPr>
          <p:cNvPr id="4" name="Picture 3" descr="PPT.jpg"/>
          <p:cNvPicPr>
            <a:picLocks noChangeAspect="1"/>
          </p:cNvPicPr>
          <p:nvPr/>
        </p:nvPicPr>
        <p:blipFill>
          <a:blip r:embed="rId2"/>
          <a:srcRect l="16216"/>
          <a:stretch>
            <a:fillRect/>
          </a:stretch>
        </p:blipFill>
        <p:spPr>
          <a:xfrm>
            <a:off x="5562600" y="6105691"/>
            <a:ext cx="3429000" cy="752309"/>
          </a:xfrm>
          <a:prstGeom prst="rect">
            <a:avLst/>
          </a:prstGeom>
        </p:spPr>
      </p:pic>
      <p:pic>
        <p:nvPicPr>
          <p:cNvPr id="5" name="Picture 4" descr="seal.jpg"/>
          <p:cNvPicPr>
            <a:picLocks noChangeAspect="1"/>
          </p:cNvPicPr>
          <p:nvPr/>
        </p:nvPicPr>
        <p:blipFill>
          <a:blip r:embed="rId3" cstate="print">
            <a:lum bright="70000" contrast="-70000"/>
          </a:blip>
          <a:stretch>
            <a:fillRect/>
          </a:stretch>
        </p:blipFill>
        <p:spPr>
          <a:xfrm rot="2373615">
            <a:off x="-1081843" y="4250673"/>
            <a:ext cx="3657600" cy="3661027"/>
          </a:xfrm>
          <a:prstGeom prst="rect">
            <a:avLst/>
          </a:prstGeom>
        </p:spPr>
      </p:pic>
      <p:pic>
        <p:nvPicPr>
          <p:cNvPr id="2050" name="Picture 2" descr="Title: Anglo-Catalan Psalter or The Great Canterbury Psalter, folio 1 recto: Genesis&#10;[Click for larger image view]">
            <a:extLst>
              <a:ext uri="{FF2B5EF4-FFF2-40B4-BE49-F238E27FC236}">
                <a16:creationId xmlns:a16="http://schemas.microsoft.com/office/drawing/2014/main" id="{E9BD567F-6FBC-578A-8130-A1BF8F0DDE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752052" y="1295400"/>
            <a:ext cx="3438948"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F76781-87F0-5E07-2030-DCD9D6EC3B6C}"/>
              </a:ext>
            </a:extLst>
          </p:cNvPr>
          <p:cNvSpPr txBox="1"/>
          <p:nvPr/>
        </p:nvSpPr>
        <p:spPr>
          <a:xfrm>
            <a:off x="1905000" y="3886200"/>
            <a:ext cx="22098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Canterbury Psalter </a:t>
            </a:r>
          </a:p>
          <a:p>
            <a:r>
              <a:rPr lang="en-US" dirty="0">
                <a:latin typeface="Times New Roman" panose="02020603050405020304" pitchFamily="18" charset="0"/>
                <a:cs typeface="Times New Roman" panose="02020603050405020304" pitchFamily="18" charset="0"/>
              </a:rPr>
              <a:t>ca. 1200</a:t>
            </a:r>
          </a:p>
        </p:txBody>
      </p:sp>
      <p:sp>
        <p:nvSpPr>
          <p:cNvPr id="6" name="TextBox 5">
            <a:extLst>
              <a:ext uri="{FF2B5EF4-FFF2-40B4-BE49-F238E27FC236}">
                <a16:creationId xmlns:a16="http://schemas.microsoft.com/office/drawing/2014/main" id="{AC1C9C36-9C24-79AA-CD95-2B48EE82E214}"/>
              </a:ext>
            </a:extLst>
          </p:cNvPr>
          <p:cNvSpPr txBox="1"/>
          <p:nvPr/>
        </p:nvSpPr>
        <p:spPr>
          <a:xfrm>
            <a:off x="4648200" y="1447800"/>
            <a:ext cx="2819400"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Christ, the Logos, is center of creation and of history.</a:t>
            </a:r>
          </a:p>
          <a:p>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Ex Corde Ecclesia </a:t>
            </a:r>
          </a:p>
        </p:txBody>
      </p:sp>
      <p:pic>
        <p:nvPicPr>
          <p:cNvPr id="3074" name="Picture 2" descr="De Lisle Psalter wheel">
            <a:extLst>
              <a:ext uri="{FF2B5EF4-FFF2-40B4-BE49-F238E27FC236}">
                <a16:creationId xmlns:a16="http://schemas.microsoft.com/office/drawing/2014/main" id="{7465FA5D-4F0A-8F9B-B4AF-E81843D8CE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4215" y="2709564"/>
            <a:ext cx="2807185" cy="2929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BDC525-BE51-EE3A-9F30-9B714883BF80}"/>
              </a:ext>
            </a:extLst>
          </p:cNvPr>
          <p:cNvSpPr txBox="1"/>
          <p:nvPr/>
        </p:nvSpPr>
        <p:spPr>
          <a:xfrm>
            <a:off x="7696200" y="3886200"/>
            <a:ext cx="1066800"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DeLisle Psalter</a:t>
            </a:r>
          </a:p>
          <a:p>
            <a:r>
              <a:rPr lang="en-US" dirty="0">
                <a:latin typeface="Times New Roman" panose="02020603050405020304" pitchFamily="18" charset="0"/>
                <a:cs typeface="Times New Roman" panose="02020603050405020304" pitchFamily="18" charset="0"/>
              </a:rPr>
              <a:t>1339</a:t>
            </a:r>
          </a:p>
        </p:txBody>
      </p:sp>
    </p:spTree>
    <p:extLst>
      <p:ext uri="{BB962C8B-B14F-4D97-AF65-F5344CB8AC3E}">
        <p14:creationId xmlns:p14="http://schemas.microsoft.com/office/powerpoint/2010/main" val="1675568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6060</TotalTime>
  <Words>845</Words>
  <Application>Microsoft Office PowerPoint</Application>
  <PresentationFormat>On-screen Show (4:3)</PresentationFormat>
  <Paragraphs>88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Montserrat</vt:lpstr>
      <vt:lpstr>Symbol</vt:lpstr>
      <vt:lpstr>Times New Roman</vt:lpstr>
      <vt:lpstr>Trajan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jprice</dc:creator>
  <cp:lastModifiedBy>Lisa O. Stoothoff</cp:lastModifiedBy>
  <cp:revision>13</cp:revision>
  <dcterms:created xsi:type="dcterms:W3CDTF">2009-08-11T21:16:08Z</dcterms:created>
  <dcterms:modified xsi:type="dcterms:W3CDTF">2022-11-11T22:16:11Z</dcterms:modified>
</cp:coreProperties>
</file>