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73" r:id="rId7"/>
    <p:sldId id="272" r:id="rId8"/>
    <p:sldId id="261" r:id="rId9"/>
    <p:sldId id="262" r:id="rId10"/>
    <p:sldId id="274"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1C0381-9587-4140-A94E-EBF55B17BB48}" v="1" dt="2019-01-21T18:48:46.561"/>
    <p1510:client id="{66390A94-1448-412C-866C-48BB6327ED2D}" v="10" dt="2019-01-21T21:38:34.011"/>
    <p1510:client id="{24869807-7B38-4F80-A7E6-9A71AE67E948}" v="52" dt="2019-01-21T21:43:40.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O. Stoothoff" userId="S::lstoothoff@donnelly.edu::aeff343c-51ec-4e2d-bfd8-dbce72684560" providerId="AD" clId="Web-{24869807-7B38-4F80-A7E6-9A71AE67E948}"/>
    <pc:docChg chg="modSld">
      <pc:chgData name="Lisa O. Stoothoff" userId="S::lstoothoff@donnelly.edu::aeff343c-51ec-4e2d-bfd8-dbce72684560" providerId="AD" clId="Web-{24869807-7B38-4F80-A7E6-9A71AE67E948}" dt="2019-01-21T21:43:40.209" v="56" actId="20577"/>
      <pc:docMkLst>
        <pc:docMk/>
      </pc:docMkLst>
      <pc:sldChg chg="modSp">
        <pc:chgData name="Lisa O. Stoothoff" userId="S::lstoothoff@donnelly.edu::aeff343c-51ec-4e2d-bfd8-dbce72684560" providerId="AD" clId="Web-{24869807-7B38-4F80-A7E6-9A71AE67E948}" dt="2019-01-21T21:42:23.115" v="43"/>
        <pc:sldMkLst>
          <pc:docMk/>
          <pc:sldMk cId="1360696165" sldId="260"/>
        </pc:sldMkLst>
        <pc:spChg chg="mod">
          <ac:chgData name="Lisa O. Stoothoff" userId="S::lstoothoff@donnelly.edu::aeff343c-51ec-4e2d-bfd8-dbce72684560" providerId="AD" clId="Web-{24869807-7B38-4F80-A7E6-9A71AE67E948}" dt="2019-01-21T21:42:23.115" v="43"/>
          <ac:spMkLst>
            <pc:docMk/>
            <pc:sldMk cId="1360696165" sldId="260"/>
            <ac:spMk id="3" creationId="{00000000-0000-0000-0000-000000000000}"/>
          </ac:spMkLst>
        </pc:spChg>
      </pc:sldChg>
      <pc:sldChg chg="modSp">
        <pc:chgData name="Lisa O. Stoothoff" userId="S::lstoothoff@donnelly.edu::aeff343c-51ec-4e2d-bfd8-dbce72684560" providerId="AD" clId="Web-{24869807-7B38-4F80-A7E6-9A71AE67E948}" dt="2019-01-21T21:43:40.209" v="55" actId="20577"/>
        <pc:sldMkLst>
          <pc:docMk/>
          <pc:sldMk cId="3580385299" sldId="273"/>
        </pc:sldMkLst>
        <pc:spChg chg="mod">
          <ac:chgData name="Lisa O. Stoothoff" userId="S::lstoothoff@donnelly.edu::aeff343c-51ec-4e2d-bfd8-dbce72684560" providerId="AD" clId="Web-{24869807-7B38-4F80-A7E6-9A71AE67E948}" dt="2019-01-21T21:43:40.209" v="55" actId="20577"/>
          <ac:spMkLst>
            <pc:docMk/>
            <pc:sldMk cId="3580385299" sldId="273"/>
            <ac:spMk id="3" creationId="{880A00E3-B3FA-4E39-88FE-82624BB9B2F6}"/>
          </ac:spMkLst>
        </pc:spChg>
      </pc:sldChg>
    </pc:docChg>
  </pc:docChgLst>
  <pc:docChgLst>
    <pc:chgData name="Lisa O. Stoothoff" userId="S::lstoothoff@donnelly.edu::aeff343c-51ec-4e2d-bfd8-dbce72684560" providerId="AD" clId="Web-{5CA362D6-DB6E-470A-BC35-762DBD1E4B8E}"/>
    <pc:docChg chg="addSld modSld">
      <pc:chgData name="Lisa O. Stoothoff" userId="S::lstoothoff@donnelly.edu::aeff343c-51ec-4e2d-bfd8-dbce72684560" providerId="AD" clId="Web-{5CA362D6-DB6E-470A-BC35-762DBD1E4B8E}" dt="2019-01-16T19:48:54.257" v="5"/>
      <pc:docMkLst>
        <pc:docMk/>
      </pc:docMkLst>
      <pc:sldChg chg="modSp">
        <pc:chgData name="Lisa O. Stoothoff" userId="S::lstoothoff@donnelly.edu::aeff343c-51ec-4e2d-bfd8-dbce72684560" providerId="AD" clId="Web-{5CA362D6-DB6E-470A-BC35-762DBD1E4B8E}" dt="2019-01-16T19:47:44.539" v="4" actId="1076"/>
        <pc:sldMkLst>
          <pc:docMk/>
          <pc:sldMk cId="1201778001" sldId="259"/>
        </pc:sldMkLst>
        <pc:cxnChg chg="mod">
          <ac:chgData name="Lisa O. Stoothoff" userId="S::lstoothoff@donnelly.edu::aeff343c-51ec-4e2d-bfd8-dbce72684560" providerId="AD" clId="Web-{5CA362D6-DB6E-470A-BC35-762DBD1E4B8E}" dt="2019-01-16T19:47:44.539" v="4" actId="1076"/>
          <ac:cxnSpMkLst>
            <pc:docMk/>
            <pc:sldMk cId="1201778001" sldId="259"/>
            <ac:cxnSpMk id="6" creationId="{00000000-0000-0000-0000-000000000000}"/>
          </ac:cxnSpMkLst>
        </pc:cxnChg>
      </pc:sldChg>
      <pc:sldChg chg="modSp">
        <pc:chgData name="Lisa O. Stoothoff" userId="S::lstoothoff@donnelly.edu::aeff343c-51ec-4e2d-bfd8-dbce72684560" providerId="AD" clId="Web-{5CA362D6-DB6E-470A-BC35-762DBD1E4B8E}" dt="2019-01-16T19:43:58.272" v="1" actId="20577"/>
        <pc:sldMkLst>
          <pc:docMk/>
          <pc:sldMk cId="473129932" sldId="263"/>
        </pc:sldMkLst>
        <pc:spChg chg="mod">
          <ac:chgData name="Lisa O. Stoothoff" userId="S::lstoothoff@donnelly.edu::aeff343c-51ec-4e2d-bfd8-dbce72684560" providerId="AD" clId="Web-{5CA362D6-DB6E-470A-BC35-762DBD1E4B8E}" dt="2019-01-16T19:43:58.272" v="1" actId="20577"/>
          <ac:spMkLst>
            <pc:docMk/>
            <pc:sldMk cId="473129932" sldId="263"/>
            <ac:spMk id="3" creationId="{00000000-0000-0000-0000-000000000000}"/>
          </ac:spMkLst>
        </pc:spChg>
      </pc:sldChg>
      <pc:sldChg chg="modSp">
        <pc:chgData name="Lisa O. Stoothoff" userId="S::lstoothoff@donnelly.edu::aeff343c-51ec-4e2d-bfd8-dbce72684560" providerId="AD" clId="Web-{5CA362D6-DB6E-470A-BC35-762DBD1E4B8E}" dt="2019-01-16T18:53:14.045" v="0" actId="1076"/>
        <pc:sldMkLst>
          <pc:docMk/>
          <pc:sldMk cId="716947064" sldId="269"/>
        </pc:sldMkLst>
        <pc:cxnChg chg="mod">
          <ac:chgData name="Lisa O. Stoothoff" userId="S::lstoothoff@donnelly.edu::aeff343c-51ec-4e2d-bfd8-dbce72684560" providerId="AD" clId="Web-{5CA362D6-DB6E-470A-BC35-762DBD1E4B8E}" dt="2019-01-16T18:53:14.045" v="0" actId="1076"/>
          <ac:cxnSpMkLst>
            <pc:docMk/>
            <pc:sldMk cId="716947064" sldId="269"/>
            <ac:cxnSpMk id="6" creationId="{00000000-0000-0000-0000-000000000000}"/>
          </ac:cxnSpMkLst>
        </pc:cxnChg>
      </pc:sldChg>
      <pc:sldChg chg="new">
        <pc:chgData name="Lisa O. Stoothoff" userId="S::lstoothoff@donnelly.edu::aeff343c-51ec-4e2d-bfd8-dbce72684560" providerId="AD" clId="Web-{5CA362D6-DB6E-470A-BC35-762DBD1E4B8E}" dt="2019-01-16T19:48:54.257" v="5"/>
        <pc:sldMkLst>
          <pc:docMk/>
          <pc:sldMk cId="2499308835" sldId="272"/>
        </pc:sldMkLst>
      </pc:sldChg>
    </pc:docChg>
  </pc:docChgLst>
  <pc:docChgLst>
    <pc:chgData name="Lisa O. Stoothoff" userId="S::lstoothoff@donnelly.edu::aeff343c-51ec-4e2d-bfd8-dbce72684560" providerId="AD" clId="Web-{21D16193-9D44-4548-A91C-81BBC50DF397}"/>
    <pc:docChg chg="addSld modSld">
      <pc:chgData name="Lisa O. Stoothoff" userId="S::lstoothoff@donnelly.edu::aeff343c-51ec-4e2d-bfd8-dbce72684560" providerId="AD" clId="Web-{21D16193-9D44-4548-A91C-81BBC50DF397}" dt="2019-01-22T14:49:45.789" v="78" actId="20577"/>
      <pc:docMkLst>
        <pc:docMk/>
      </pc:docMkLst>
      <pc:sldChg chg="addSp delSp modSp addAnim delAnim">
        <pc:chgData name="Lisa O. Stoothoff" userId="S::lstoothoff@donnelly.edu::aeff343c-51ec-4e2d-bfd8-dbce72684560" providerId="AD" clId="Web-{21D16193-9D44-4548-A91C-81BBC50DF397}" dt="2019-01-22T14:16:51.385" v="58" actId="14100"/>
        <pc:sldMkLst>
          <pc:docMk/>
          <pc:sldMk cId="2499308835" sldId="272"/>
        </pc:sldMkLst>
        <pc:spChg chg="mod">
          <ac:chgData name="Lisa O. Stoothoff" userId="S::lstoothoff@donnelly.edu::aeff343c-51ec-4e2d-bfd8-dbce72684560" providerId="AD" clId="Web-{21D16193-9D44-4548-A91C-81BBC50DF397}" dt="2019-01-22T14:16:51.385" v="58" actId="14100"/>
          <ac:spMkLst>
            <pc:docMk/>
            <pc:sldMk cId="2499308835" sldId="272"/>
            <ac:spMk id="2" creationId="{6ABE6591-0966-47B7-AE62-5080B8489472}"/>
          </ac:spMkLst>
        </pc:spChg>
        <pc:spChg chg="add del mod">
          <ac:chgData name="Lisa O. Stoothoff" userId="S::lstoothoff@donnelly.edu::aeff343c-51ec-4e2d-bfd8-dbce72684560" providerId="AD" clId="Web-{21D16193-9D44-4548-A91C-81BBC50DF397}" dt="2019-01-22T14:10:53.979" v="23"/>
          <ac:spMkLst>
            <pc:docMk/>
            <pc:sldMk cId="2499308835" sldId="272"/>
            <ac:spMk id="3" creationId="{173EA2C3-A66F-485C-93E8-51907770D219}"/>
          </ac:spMkLst>
        </pc:spChg>
        <pc:spChg chg="add del mod">
          <ac:chgData name="Lisa O. Stoothoff" userId="S::lstoothoff@donnelly.edu::aeff343c-51ec-4e2d-bfd8-dbce72684560" providerId="AD" clId="Web-{21D16193-9D44-4548-A91C-81BBC50DF397}" dt="2019-01-22T14:10:53.979" v="23"/>
          <ac:spMkLst>
            <pc:docMk/>
            <pc:sldMk cId="2499308835" sldId="272"/>
            <ac:spMk id="6" creationId="{681CAF1D-6E55-4333-85A9-DBD19A85149E}"/>
          </ac:spMkLst>
        </pc:spChg>
      </pc:sldChg>
      <pc:sldChg chg="addSp modSp new">
        <pc:chgData name="Lisa O. Stoothoff" userId="S::lstoothoff@donnelly.edu::aeff343c-51ec-4e2d-bfd8-dbce72684560" providerId="AD" clId="Web-{21D16193-9D44-4548-A91C-81BBC50DF397}" dt="2019-01-22T14:49:41.623" v="76" actId="20577"/>
        <pc:sldMkLst>
          <pc:docMk/>
          <pc:sldMk cId="2790393577" sldId="274"/>
        </pc:sldMkLst>
        <pc:spChg chg="add mod">
          <ac:chgData name="Lisa O. Stoothoff" userId="S::lstoothoff@donnelly.edu::aeff343c-51ec-4e2d-bfd8-dbce72684560" providerId="AD" clId="Web-{21D16193-9D44-4548-A91C-81BBC50DF397}" dt="2019-01-22T14:49:41.623" v="76" actId="20577"/>
          <ac:spMkLst>
            <pc:docMk/>
            <pc:sldMk cId="2790393577" sldId="274"/>
            <ac:spMk id="3" creationId="{0556E046-D804-43C6-8A11-7C91D0156524}"/>
          </ac:spMkLst>
        </pc:spChg>
      </pc:sldChg>
    </pc:docChg>
  </pc:docChgLst>
  <pc:docChgLst>
    <pc:chgData name="Lisa O. Stoothoff" userId="S::lstoothoff@donnelly.edu::aeff343c-51ec-4e2d-bfd8-dbce72684560" providerId="AD" clId="Web-{66390A94-1448-412C-866C-48BB6327ED2D}"/>
    <pc:docChg chg="addSld modSld">
      <pc:chgData name="Lisa O. Stoothoff" userId="S::lstoothoff@donnelly.edu::aeff343c-51ec-4e2d-bfd8-dbce72684560" providerId="AD" clId="Web-{66390A94-1448-412C-866C-48BB6327ED2D}" dt="2019-01-21T21:38:34.011" v="22" actId="1076"/>
      <pc:docMkLst>
        <pc:docMk/>
      </pc:docMkLst>
      <pc:sldChg chg="modSp">
        <pc:chgData name="Lisa O. Stoothoff" userId="S::lstoothoff@donnelly.edu::aeff343c-51ec-4e2d-bfd8-dbce72684560" providerId="AD" clId="Web-{66390A94-1448-412C-866C-48BB6327ED2D}" dt="2019-01-21T21:36:36.167" v="17" actId="20577"/>
        <pc:sldMkLst>
          <pc:docMk/>
          <pc:sldMk cId="1360696165" sldId="260"/>
        </pc:sldMkLst>
        <pc:spChg chg="mod">
          <ac:chgData name="Lisa O. Stoothoff" userId="S::lstoothoff@donnelly.edu::aeff343c-51ec-4e2d-bfd8-dbce72684560" providerId="AD" clId="Web-{66390A94-1448-412C-866C-48BB6327ED2D}" dt="2019-01-21T21:36:36.167" v="17" actId="20577"/>
          <ac:spMkLst>
            <pc:docMk/>
            <pc:sldMk cId="1360696165" sldId="260"/>
            <ac:spMk id="2" creationId="{00000000-0000-0000-0000-000000000000}"/>
          </ac:spMkLst>
        </pc:spChg>
      </pc:sldChg>
      <pc:sldChg chg="modSp">
        <pc:chgData name="Lisa O. Stoothoff" userId="S::lstoothoff@donnelly.edu::aeff343c-51ec-4e2d-bfd8-dbce72684560" providerId="AD" clId="Web-{66390A94-1448-412C-866C-48BB6327ED2D}" dt="2019-01-21T21:38:34.011" v="22" actId="1076"/>
        <pc:sldMkLst>
          <pc:docMk/>
          <pc:sldMk cId="2499308835" sldId="272"/>
        </pc:sldMkLst>
        <pc:spChg chg="mod">
          <ac:chgData name="Lisa O. Stoothoff" userId="S::lstoothoff@donnelly.edu::aeff343c-51ec-4e2d-bfd8-dbce72684560" providerId="AD" clId="Web-{66390A94-1448-412C-866C-48BB6327ED2D}" dt="2019-01-21T21:38:34.011" v="22" actId="1076"/>
          <ac:spMkLst>
            <pc:docMk/>
            <pc:sldMk cId="2499308835" sldId="272"/>
            <ac:spMk id="3" creationId="{173EA2C3-A66F-485C-93E8-51907770D219}"/>
          </ac:spMkLst>
        </pc:spChg>
      </pc:sldChg>
      <pc:sldChg chg="addSp modSp new">
        <pc:chgData name="Lisa O. Stoothoff" userId="S::lstoothoff@donnelly.edu::aeff343c-51ec-4e2d-bfd8-dbce72684560" providerId="AD" clId="Web-{66390A94-1448-412C-866C-48BB6327ED2D}" dt="2019-01-21T21:37:39.667" v="20" actId="14100"/>
        <pc:sldMkLst>
          <pc:docMk/>
          <pc:sldMk cId="3580385299" sldId="273"/>
        </pc:sldMkLst>
        <pc:spChg chg="add mod">
          <ac:chgData name="Lisa O. Stoothoff" userId="S::lstoothoff@donnelly.edu::aeff343c-51ec-4e2d-bfd8-dbce72684560" providerId="AD" clId="Web-{66390A94-1448-412C-866C-48BB6327ED2D}" dt="2019-01-21T21:37:39.667" v="20" actId="14100"/>
          <ac:spMkLst>
            <pc:docMk/>
            <pc:sldMk cId="3580385299" sldId="273"/>
            <ac:spMk id="3" creationId="{880A00E3-B3FA-4E39-88FE-82624BB9B2F6}"/>
          </ac:spMkLst>
        </pc:spChg>
      </pc:sldChg>
    </pc:docChg>
  </pc:docChgLst>
  <pc:docChgLst>
    <pc:chgData name="Lisa O. Stoothoff" userId="S::lstoothoff@donnelly.edu::aeff343c-51ec-4e2d-bfd8-dbce72684560" providerId="AD" clId="Web-{C3D17FB4-F56F-4990-8D36-6BA4FB923FB7}"/>
    <pc:docChg chg="modSld">
      <pc:chgData name="Lisa O. Stoothoff" userId="S::lstoothoff@donnelly.edu::aeff343c-51ec-4e2d-bfd8-dbce72684560" providerId="AD" clId="Web-{C3D17FB4-F56F-4990-8D36-6BA4FB923FB7}" dt="2019-01-21T21:51:53.918" v="0" actId="1076"/>
      <pc:docMkLst>
        <pc:docMk/>
      </pc:docMkLst>
      <pc:sldChg chg="modSp">
        <pc:chgData name="Lisa O. Stoothoff" userId="S::lstoothoff@donnelly.edu::aeff343c-51ec-4e2d-bfd8-dbce72684560" providerId="AD" clId="Web-{C3D17FB4-F56F-4990-8D36-6BA4FB923FB7}" dt="2019-01-21T21:51:53.918" v="0" actId="1076"/>
        <pc:sldMkLst>
          <pc:docMk/>
          <pc:sldMk cId="290454853" sldId="265"/>
        </pc:sldMkLst>
        <pc:picChg chg="mod">
          <ac:chgData name="Lisa O. Stoothoff" userId="S::lstoothoff@donnelly.edu::aeff343c-51ec-4e2d-bfd8-dbce72684560" providerId="AD" clId="Web-{C3D17FB4-F56F-4990-8D36-6BA4FB923FB7}" dt="2019-01-21T21:51:53.918" v="0" actId="1076"/>
          <ac:picMkLst>
            <pc:docMk/>
            <pc:sldMk cId="290454853" sldId="265"/>
            <ac:picMk id="5" creationId="{BC215FD5-F685-4EE2-870C-830D840060AA}"/>
          </ac:picMkLst>
        </pc:picChg>
      </pc:sldChg>
    </pc:docChg>
  </pc:docChgLst>
  <pc:docChgLst>
    <pc:chgData name="Lisa O. Stoothoff" userId="S::lstoothoff@donnelly.edu::aeff343c-51ec-4e2d-bfd8-dbce72684560" providerId="AD" clId="Web-{0DCECE31-A697-4B53-B0B3-0D50AC00B8AA}"/>
    <pc:docChg chg="modSld">
      <pc:chgData name="Lisa O. Stoothoff" userId="S::lstoothoff@donnelly.edu::aeff343c-51ec-4e2d-bfd8-dbce72684560" providerId="AD" clId="Web-{0DCECE31-A697-4B53-B0B3-0D50AC00B8AA}" dt="2019-01-21T19:53:14.797" v="41" actId="20577"/>
      <pc:docMkLst>
        <pc:docMk/>
      </pc:docMkLst>
      <pc:sldChg chg="modSp addAnim modAnim">
        <pc:chgData name="Lisa O. Stoothoff" userId="S::lstoothoff@donnelly.edu::aeff343c-51ec-4e2d-bfd8-dbce72684560" providerId="AD" clId="Web-{0DCECE31-A697-4B53-B0B3-0D50AC00B8AA}" dt="2019-01-21T19:44:18.857" v="4"/>
        <pc:sldMkLst>
          <pc:docMk/>
          <pc:sldMk cId="3555084501" sldId="258"/>
        </pc:sldMkLst>
        <pc:spChg chg="mod">
          <ac:chgData name="Lisa O. Stoothoff" userId="S::lstoothoff@donnelly.edu::aeff343c-51ec-4e2d-bfd8-dbce72684560" providerId="AD" clId="Web-{0DCECE31-A697-4B53-B0B3-0D50AC00B8AA}" dt="2019-01-21T19:44:03.560" v="0" actId="20577"/>
          <ac:spMkLst>
            <pc:docMk/>
            <pc:sldMk cId="3555084501" sldId="258"/>
            <ac:spMk id="2" creationId="{00000000-0000-0000-0000-000000000000}"/>
          </ac:spMkLst>
        </pc:spChg>
      </pc:sldChg>
      <pc:sldChg chg="addAnim modAnim">
        <pc:chgData name="Lisa O. Stoothoff" userId="S::lstoothoff@donnelly.edu::aeff343c-51ec-4e2d-bfd8-dbce72684560" providerId="AD" clId="Web-{0DCECE31-A697-4B53-B0B3-0D50AC00B8AA}" dt="2019-01-21T19:46:20.592" v="12"/>
        <pc:sldMkLst>
          <pc:docMk/>
          <pc:sldMk cId="1257915165" sldId="267"/>
        </pc:sldMkLst>
      </pc:sldChg>
      <pc:sldChg chg="addAnim modAnim">
        <pc:chgData name="Lisa O. Stoothoff" userId="S::lstoothoff@donnelly.edu::aeff343c-51ec-4e2d-bfd8-dbce72684560" providerId="AD" clId="Web-{0DCECE31-A697-4B53-B0B3-0D50AC00B8AA}" dt="2019-01-21T19:45:56.123" v="11"/>
        <pc:sldMkLst>
          <pc:docMk/>
          <pc:sldMk cId="716947064" sldId="269"/>
        </pc:sldMkLst>
      </pc:sldChg>
      <pc:sldChg chg="modSp addAnim modAnim">
        <pc:chgData name="Lisa O. Stoothoff" userId="S::lstoothoff@donnelly.edu::aeff343c-51ec-4e2d-bfd8-dbce72684560" providerId="AD" clId="Web-{0DCECE31-A697-4B53-B0B3-0D50AC00B8AA}" dt="2019-01-21T19:53:13.937" v="39" actId="20577"/>
        <pc:sldMkLst>
          <pc:docMk/>
          <pc:sldMk cId="2499308835" sldId="272"/>
        </pc:sldMkLst>
        <pc:spChg chg="mod">
          <ac:chgData name="Lisa O. Stoothoff" userId="S::lstoothoff@donnelly.edu::aeff343c-51ec-4e2d-bfd8-dbce72684560" providerId="AD" clId="Web-{0DCECE31-A697-4B53-B0B3-0D50AC00B8AA}" dt="2019-01-21T19:53:13.937" v="39" actId="20577"/>
          <ac:spMkLst>
            <pc:docMk/>
            <pc:sldMk cId="2499308835" sldId="272"/>
            <ac:spMk id="3" creationId="{173EA2C3-A66F-485C-93E8-51907770D219}"/>
          </ac:spMkLst>
        </pc:spChg>
      </pc:sldChg>
    </pc:docChg>
  </pc:docChgLst>
  <pc:docChgLst>
    <pc:chgData name="Lisa O. Stoothoff" userId="S::lstoothoff@donnelly.edu::aeff343c-51ec-4e2d-bfd8-dbce72684560" providerId="AD" clId="Web-{B31C0381-9587-4140-A94E-EBF55B17BB48}"/>
    <pc:docChg chg="modSld sldOrd">
      <pc:chgData name="Lisa O. Stoothoff" userId="S::lstoothoff@donnelly.edu::aeff343c-51ec-4e2d-bfd8-dbce72684560" providerId="AD" clId="Web-{B31C0381-9587-4140-A94E-EBF55B17BB48}" dt="2019-01-21T19:00:38.708" v="728" actId="20577"/>
      <pc:docMkLst>
        <pc:docMk/>
      </pc:docMkLst>
      <pc:sldChg chg="addSp delSp modSp ord">
        <pc:chgData name="Lisa O. Stoothoff" userId="S::lstoothoff@donnelly.edu::aeff343c-51ec-4e2d-bfd8-dbce72684560" providerId="AD" clId="Web-{B31C0381-9587-4140-A94E-EBF55B17BB48}" dt="2019-01-21T19:00:38.692" v="727" actId="20577"/>
        <pc:sldMkLst>
          <pc:docMk/>
          <pc:sldMk cId="2499308835" sldId="272"/>
        </pc:sldMkLst>
        <pc:spChg chg="mod">
          <ac:chgData name="Lisa O. Stoothoff" userId="S::lstoothoff@donnelly.edu::aeff343c-51ec-4e2d-bfd8-dbce72684560" providerId="AD" clId="Web-{B31C0381-9587-4140-A94E-EBF55B17BB48}" dt="2019-01-21T18:45:02.127" v="262" actId="20577"/>
          <ac:spMkLst>
            <pc:docMk/>
            <pc:sldMk cId="2499308835" sldId="272"/>
            <ac:spMk id="2" creationId="{6ABE6591-0966-47B7-AE62-5080B8489472}"/>
          </ac:spMkLst>
        </pc:spChg>
        <pc:spChg chg="mod">
          <ac:chgData name="Lisa O. Stoothoff" userId="S::lstoothoff@donnelly.edu::aeff343c-51ec-4e2d-bfd8-dbce72684560" providerId="AD" clId="Web-{B31C0381-9587-4140-A94E-EBF55B17BB48}" dt="2019-01-21T19:00:38.692" v="727" actId="20577"/>
          <ac:spMkLst>
            <pc:docMk/>
            <pc:sldMk cId="2499308835" sldId="272"/>
            <ac:spMk id="3" creationId="{173EA2C3-A66F-485C-93E8-51907770D219}"/>
          </ac:spMkLst>
        </pc:spChg>
        <pc:spChg chg="add del mod">
          <ac:chgData name="Lisa O. Stoothoff" userId="S::lstoothoff@donnelly.edu::aeff343c-51ec-4e2d-bfd8-dbce72684560" providerId="AD" clId="Web-{B31C0381-9587-4140-A94E-EBF55B17BB48}" dt="2019-01-21T18:49:01.686" v="403"/>
          <ac:spMkLst>
            <pc:docMk/>
            <pc:sldMk cId="2499308835" sldId="272"/>
            <ac:spMk id="5" creationId="{795ACA44-CBA1-4193-8068-EEA72C61C97D}"/>
          </ac:spMkLst>
        </pc:spChg>
        <pc:spChg chg="add del mod">
          <ac:chgData name="Lisa O. Stoothoff" userId="S::lstoothoff@donnelly.edu::aeff343c-51ec-4e2d-bfd8-dbce72684560" providerId="AD" clId="Web-{B31C0381-9587-4140-A94E-EBF55B17BB48}" dt="2019-01-21T18:49:07.092" v="408"/>
          <ac:spMkLst>
            <pc:docMk/>
            <pc:sldMk cId="2499308835" sldId="272"/>
            <ac:spMk id="6" creationId="{BBD3B629-409C-4A70-A9D5-E4E5E1A99345}"/>
          </ac:spMkLst>
        </pc:spChg>
        <pc:spChg chg="add del mod">
          <ac:chgData name="Lisa O. Stoothoff" userId="S::lstoothoff@donnelly.edu::aeff343c-51ec-4e2d-bfd8-dbce72684560" providerId="AD" clId="Web-{B31C0381-9587-4140-A94E-EBF55B17BB48}" dt="2019-01-21T18:49:08.577" v="409"/>
          <ac:spMkLst>
            <pc:docMk/>
            <pc:sldMk cId="2499308835" sldId="272"/>
            <ac:spMk id="7" creationId="{ED237F48-1052-405C-BD59-D7D488074E0C}"/>
          </ac:spMkLst>
        </pc:spChg>
        <pc:spChg chg="add del mod">
          <ac:chgData name="Lisa O. Stoothoff" userId="S::lstoothoff@donnelly.edu::aeff343c-51ec-4e2d-bfd8-dbce72684560" providerId="AD" clId="Web-{B31C0381-9587-4140-A94E-EBF55B17BB48}" dt="2019-01-21T18:49:10.717" v="410"/>
          <ac:spMkLst>
            <pc:docMk/>
            <pc:sldMk cId="2499308835" sldId="272"/>
            <ac:spMk id="8" creationId="{1BA8BBCC-AEEA-4F59-BEC9-2C34C2A710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6AFC9-BC3F-4ABD-9028-2B289AF3DC39}"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9B9B2-FFDC-4D3B-82C4-6744232F3746}" type="slidenum">
              <a:rPr lang="en-US" smtClean="0"/>
              <a:t>‹#›</a:t>
            </a:fld>
            <a:endParaRPr lang="en-US"/>
          </a:p>
        </p:txBody>
      </p:sp>
    </p:spTree>
    <p:extLst>
      <p:ext uri="{BB962C8B-B14F-4D97-AF65-F5344CB8AC3E}">
        <p14:creationId xmlns:p14="http://schemas.microsoft.com/office/powerpoint/2010/main" val="4003566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40411D-D311-463C-AE69-A9B374CFBA4D}"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68C19-F551-4B30-B78A-807403FC6262}" type="slidenum">
              <a:rPr lang="en-US" smtClean="0"/>
              <a:t>‹#›</a:t>
            </a:fld>
            <a:endParaRPr lang="en-US"/>
          </a:p>
        </p:txBody>
      </p:sp>
    </p:spTree>
    <p:extLst>
      <p:ext uri="{BB962C8B-B14F-4D97-AF65-F5344CB8AC3E}">
        <p14:creationId xmlns:p14="http://schemas.microsoft.com/office/powerpoint/2010/main" val="149838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2E2DE5-2A11-445F-879E-41D9CC22AAC0}" type="datetime1">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68C19-F551-4B30-B78A-807403FC6262}" type="slidenum">
              <a:rPr lang="en-US" smtClean="0"/>
              <a:t>‹#›</a:t>
            </a:fld>
            <a:endParaRPr lang="en-US"/>
          </a:p>
        </p:txBody>
      </p:sp>
    </p:spTree>
    <p:extLst>
      <p:ext uri="{BB962C8B-B14F-4D97-AF65-F5344CB8AC3E}">
        <p14:creationId xmlns:p14="http://schemas.microsoft.com/office/powerpoint/2010/main" val="175938529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32E2DE5-2A11-445F-879E-41D9CC22AAC0}"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68C19-F551-4B30-B78A-807403FC6262}" type="slidenum">
              <a:rPr lang="en-US" smtClean="0"/>
              <a:t>‹#›</a:t>
            </a:fld>
            <a:endParaRPr lang="en-US"/>
          </a:p>
        </p:txBody>
      </p:sp>
    </p:spTree>
    <p:extLst>
      <p:ext uri="{BB962C8B-B14F-4D97-AF65-F5344CB8AC3E}">
        <p14:creationId xmlns:p14="http://schemas.microsoft.com/office/powerpoint/2010/main" val="208016849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32E2DE5-2A11-445F-879E-41D9CC22AAC0}"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68C19-F551-4B30-B78A-807403FC626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38033748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2E2DE5-2A11-445F-879E-41D9CC22AAC0}"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68C19-F551-4B30-B78A-807403FC6262}" type="slidenum">
              <a:rPr lang="en-US" smtClean="0"/>
              <a:t>‹#›</a:t>
            </a:fld>
            <a:endParaRPr lang="en-US"/>
          </a:p>
        </p:txBody>
      </p:sp>
    </p:spTree>
    <p:extLst>
      <p:ext uri="{BB962C8B-B14F-4D97-AF65-F5344CB8AC3E}">
        <p14:creationId xmlns:p14="http://schemas.microsoft.com/office/powerpoint/2010/main" val="26534370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2E2DE5-2A11-445F-879E-41D9CC22AAC0}" type="datetime1">
              <a:rPr lang="en-US" smtClean="0"/>
              <a:t>1/22/2019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68C19-F551-4B30-B78A-807403FC6262}" type="slidenum">
              <a:rPr lang="en-US" smtClean="0"/>
              <a:t>‹#›</a:t>
            </a:fld>
            <a:endParaRPr lang="en-US"/>
          </a:p>
        </p:txBody>
      </p:sp>
    </p:spTree>
    <p:extLst>
      <p:ext uri="{BB962C8B-B14F-4D97-AF65-F5344CB8AC3E}">
        <p14:creationId xmlns:p14="http://schemas.microsoft.com/office/powerpoint/2010/main" val="4979743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2E2DE5-2A11-445F-879E-41D9CC22AAC0}" type="datetime1">
              <a:rPr lang="en-US" smtClean="0"/>
              <a:t>1/22/2019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68C19-F551-4B30-B78A-807403FC6262}" type="slidenum">
              <a:rPr lang="en-US" smtClean="0"/>
              <a:t>‹#›</a:t>
            </a:fld>
            <a:endParaRPr lang="en-US"/>
          </a:p>
        </p:txBody>
      </p:sp>
    </p:spTree>
    <p:extLst>
      <p:ext uri="{BB962C8B-B14F-4D97-AF65-F5344CB8AC3E}">
        <p14:creationId xmlns:p14="http://schemas.microsoft.com/office/powerpoint/2010/main" val="47067314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1B4AC8-022C-4FE3-B1F4-9C4D18390089}"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68C19-F551-4B30-B78A-807403FC6262}" type="slidenum">
              <a:rPr lang="en-US" smtClean="0"/>
              <a:t>‹#›</a:t>
            </a:fld>
            <a:endParaRPr lang="en-US"/>
          </a:p>
        </p:txBody>
      </p:sp>
    </p:spTree>
    <p:extLst>
      <p:ext uri="{BB962C8B-B14F-4D97-AF65-F5344CB8AC3E}">
        <p14:creationId xmlns:p14="http://schemas.microsoft.com/office/powerpoint/2010/main" val="2896258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741893-A02B-4E86-B83A-13C272E10F32}"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68C19-F551-4B30-B78A-807403FC6262}" type="slidenum">
              <a:rPr lang="en-US" smtClean="0"/>
              <a:t>‹#›</a:t>
            </a:fld>
            <a:endParaRPr lang="en-US"/>
          </a:p>
        </p:txBody>
      </p:sp>
    </p:spTree>
    <p:extLst>
      <p:ext uri="{BB962C8B-B14F-4D97-AF65-F5344CB8AC3E}">
        <p14:creationId xmlns:p14="http://schemas.microsoft.com/office/powerpoint/2010/main" val="2931245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08064B65-591A-4287-9E1F-807921D907E9}"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68C19-F551-4B30-B78A-807403FC6262}" type="slidenum">
              <a:rPr lang="en-US" smtClean="0"/>
              <a:t>‹#›</a:t>
            </a:fld>
            <a:endParaRPr lang="en-US"/>
          </a:p>
        </p:txBody>
      </p:sp>
    </p:spTree>
    <p:extLst>
      <p:ext uri="{BB962C8B-B14F-4D97-AF65-F5344CB8AC3E}">
        <p14:creationId xmlns:p14="http://schemas.microsoft.com/office/powerpoint/2010/main" val="364420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DD624B-1FC7-4598-A845-CE27513CEF4B}"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68C19-F551-4B30-B78A-807403FC6262}" type="slidenum">
              <a:rPr lang="en-US" smtClean="0"/>
              <a:t>‹#›</a:t>
            </a:fld>
            <a:endParaRPr lang="en-US"/>
          </a:p>
        </p:txBody>
      </p:sp>
    </p:spTree>
    <p:extLst>
      <p:ext uri="{BB962C8B-B14F-4D97-AF65-F5344CB8AC3E}">
        <p14:creationId xmlns:p14="http://schemas.microsoft.com/office/powerpoint/2010/main" val="121345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72D6D4-B88A-4793-99A1-BC94A626C5B9}" type="datetime1">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68C19-F551-4B30-B78A-807403FC6262}" type="slidenum">
              <a:rPr lang="en-US" smtClean="0"/>
              <a:t>‹#›</a:t>
            </a:fld>
            <a:endParaRPr lang="en-US"/>
          </a:p>
        </p:txBody>
      </p:sp>
    </p:spTree>
    <p:extLst>
      <p:ext uri="{BB962C8B-B14F-4D97-AF65-F5344CB8AC3E}">
        <p14:creationId xmlns:p14="http://schemas.microsoft.com/office/powerpoint/2010/main" val="66707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AD1548-5818-4EF6-99DB-70F256460338}" type="datetime1">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468C19-F551-4B30-B78A-807403FC6262}" type="slidenum">
              <a:rPr lang="en-US" smtClean="0"/>
              <a:t>‹#›</a:t>
            </a:fld>
            <a:endParaRPr lang="en-US"/>
          </a:p>
        </p:txBody>
      </p:sp>
    </p:spTree>
    <p:extLst>
      <p:ext uri="{BB962C8B-B14F-4D97-AF65-F5344CB8AC3E}">
        <p14:creationId xmlns:p14="http://schemas.microsoft.com/office/powerpoint/2010/main" val="2949938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0C6C8D1E-DE5A-43B2-80C5-B5D277A3B5A1}" type="datetime1">
              <a:rPr lang="en-US" smtClean="0"/>
              <a:t>1/22/2019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8468C19-F551-4B30-B78A-807403FC6262}" type="slidenum">
              <a:rPr lang="en-US" smtClean="0"/>
              <a:t>‹#›</a:t>
            </a:fld>
            <a:endParaRPr lang="en-US"/>
          </a:p>
        </p:txBody>
      </p:sp>
    </p:spTree>
    <p:extLst>
      <p:ext uri="{BB962C8B-B14F-4D97-AF65-F5344CB8AC3E}">
        <p14:creationId xmlns:p14="http://schemas.microsoft.com/office/powerpoint/2010/main" val="2197544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2F48E08-3099-4C42-B7BB-67976AF689C8}" type="datetime1">
              <a:rPr lang="en-US" smtClean="0"/>
              <a:t>1/22/2019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8468C19-F551-4B30-B78A-807403FC6262}" type="slidenum">
              <a:rPr lang="en-US" smtClean="0"/>
              <a:t>‹#›</a:t>
            </a:fld>
            <a:endParaRPr lang="en-US"/>
          </a:p>
        </p:txBody>
      </p:sp>
    </p:spTree>
    <p:extLst>
      <p:ext uri="{BB962C8B-B14F-4D97-AF65-F5344CB8AC3E}">
        <p14:creationId xmlns:p14="http://schemas.microsoft.com/office/powerpoint/2010/main" val="353430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FFBF5C4-9EA4-4D55-A17B-9FDC42F01C54}" type="datetime1">
              <a:rPr lang="en-US" smtClean="0"/>
              <a:t>1/22/2019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8468C19-F551-4B30-B78A-807403FC6262}" type="slidenum">
              <a:rPr lang="en-US" smtClean="0"/>
              <a:t>‹#›</a:t>
            </a:fld>
            <a:endParaRPr lang="en-US"/>
          </a:p>
        </p:txBody>
      </p:sp>
    </p:spTree>
    <p:extLst>
      <p:ext uri="{BB962C8B-B14F-4D97-AF65-F5344CB8AC3E}">
        <p14:creationId xmlns:p14="http://schemas.microsoft.com/office/powerpoint/2010/main" val="122598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6C9BBC-304D-4C2B-ADBD-D9A16F3F179F}" type="datetime1">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68C19-F551-4B30-B78A-807403FC6262}" type="slidenum">
              <a:rPr lang="en-US" smtClean="0"/>
              <a:t>‹#›</a:t>
            </a:fld>
            <a:endParaRPr lang="en-US"/>
          </a:p>
        </p:txBody>
      </p:sp>
    </p:spTree>
    <p:extLst>
      <p:ext uri="{BB962C8B-B14F-4D97-AF65-F5344CB8AC3E}">
        <p14:creationId xmlns:p14="http://schemas.microsoft.com/office/powerpoint/2010/main" val="364158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32E2DE5-2A11-445F-879E-41D9CC22AAC0}" type="datetime1">
              <a:rPr lang="en-US" smtClean="0"/>
              <a:t>1/22/2019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8468C19-F551-4B30-B78A-807403FC6262}" type="slidenum">
              <a:rPr lang="en-US" smtClean="0"/>
              <a:t>‹#›</a:t>
            </a:fld>
            <a:endParaRPr lang="en-US"/>
          </a:p>
        </p:txBody>
      </p:sp>
    </p:spTree>
    <p:extLst>
      <p:ext uri="{BB962C8B-B14F-4D97-AF65-F5344CB8AC3E}">
        <p14:creationId xmlns:p14="http://schemas.microsoft.com/office/powerpoint/2010/main" val="12447938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askstream.com/Main/homeCIP/default.a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1840" y="1122363"/>
            <a:ext cx="10723880" cy="2387600"/>
          </a:xfrm>
        </p:spPr>
        <p:txBody>
          <a:bodyPr anchor="ctr">
            <a:normAutofit/>
          </a:bodyPr>
          <a:lstStyle/>
          <a:p>
            <a:r>
              <a:rPr lang="en-US">
                <a:effectLst>
                  <a:outerShdw blurRad="38100" dist="38100" dir="2700000" algn="tl">
                    <a:srgbClr val="000000">
                      <a:alpha val="43137"/>
                    </a:srgbClr>
                  </a:outerShdw>
                </a:effectLst>
                <a:latin typeface="Gadugi" panose="020B0502040204020203" pitchFamily="34" charset="0"/>
              </a:rPr>
              <a:t>Excellence through Assessment</a:t>
            </a:r>
            <a:br>
              <a:rPr lang="en-US">
                <a:effectLst>
                  <a:outerShdw blurRad="38100" dist="38100" dir="2700000" algn="tl">
                    <a:srgbClr val="000000">
                      <a:alpha val="43137"/>
                    </a:srgbClr>
                  </a:outerShdw>
                </a:effectLst>
                <a:latin typeface="Gadugi" panose="020B0502040204020203" pitchFamily="34" charset="0"/>
              </a:rPr>
            </a:br>
            <a:br>
              <a:rPr lang="en-US" sz="1800">
                <a:effectLst>
                  <a:outerShdw blurRad="38100" dist="38100" dir="2700000" algn="tl">
                    <a:srgbClr val="000000">
                      <a:alpha val="43137"/>
                    </a:srgbClr>
                  </a:outerShdw>
                </a:effectLst>
                <a:latin typeface="Gadugi" panose="020B0502040204020203" pitchFamily="34" charset="0"/>
              </a:rPr>
            </a:br>
            <a:r>
              <a:rPr lang="en-US" sz="4400">
                <a:effectLst>
                  <a:outerShdw blurRad="38100" dist="38100" dir="2700000" algn="tl">
                    <a:srgbClr val="000000">
                      <a:alpha val="43137"/>
                    </a:srgbClr>
                  </a:outerShdw>
                </a:effectLst>
                <a:latin typeface="Gadugi" panose="020B0502040204020203" pitchFamily="34" charset="0"/>
              </a:rPr>
              <a:t>Year Two – What to do with all that data?</a:t>
            </a:r>
          </a:p>
        </p:txBody>
      </p:sp>
      <p:sp>
        <p:nvSpPr>
          <p:cNvPr id="3" name="Subtitle 2"/>
          <p:cNvSpPr>
            <a:spLocks noGrp="1"/>
          </p:cNvSpPr>
          <p:nvPr>
            <p:ph type="subTitle" idx="1"/>
          </p:nvPr>
        </p:nvSpPr>
        <p:spPr>
          <a:xfrm>
            <a:off x="1524000" y="3947478"/>
            <a:ext cx="9144000" cy="1681162"/>
          </a:xfrm>
        </p:spPr>
        <p:txBody>
          <a:bodyPr>
            <a:normAutofit/>
          </a:bodyPr>
          <a:lstStyle/>
          <a:p>
            <a:r>
              <a:rPr lang="en-US">
                <a:latin typeface="Gadugi" panose="020B0502040204020203" pitchFamily="34" charset="0"/>
              </a:rPr>
              <a:t>January 22, 2019</a:t>
            </a:r>
          </a:p>
          <a:p>
            <a:pPr>
              <a:spcBef>
                <a:spcPts val="1800"/>
              </a:spcBef>
            </a:pPr>
            <a:r>
              <a:rPr lang="en-US">
                <a:latin typeface="Gadugi" panose="020B0502040204020203" pitchFamily="34" charset="0"/>
              </a:rPr>
              <a:t>Lisa Stoothoff</a:t>
            </a:r>
          </a:p>
          <a:p>
            <a:r>
              <a:rPr lang="en-US">
                <a:latin typeface="Gadugi" panose="020B0502040204020203" pitchFamily="34" charset="0"/>
              </a:rPr>
              <a:t>Acting Vice President of Academic and Student Affairs</a:t>
            </a:r>
          </a:p>
        </p:txBody>
      </p:sp>
      <p:sp>
        <p:nvSpPr>
          <p:cNvPr id="5" name="Slide Number Placeholder 4"/>
          <p:cNvSpPr>
            <a:spLocks noGrp="1"/>
          </p:cNvSpPr>
          <p:nvPr>
            <p:ph type="sldNum" sz="quarter" idx="12"/>
          </p:nvPr>
        </p:nvSpPr>
        <p:spPr/>
        <p:txBody>
          <a:bodyPr/>
          <a:lstStyle/>
          <a:p>
            <a:fld id="{F8468C19-F551-4B30-B78A-807403FC6262}" type="slidenum">
              <a:rPr lang="en-US" smtClean="0"/>
              <a:t>1</a:t>
            </a:fld>
            <a:endParaRPr lang="en-US"/>
          </a:p>
        </p:txBody>
      </p:sp>
      <p:pic>
        <p:nvPicPr>
          <p:cNvPr id="4" name="Picture 2" descr="Donnelly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46" y="6358383"/>
            <a:ext cx="3095625" cy="42100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97411" y="3020786"/>
            <a:ext cx="10723880" cy="0"/>
          </a:xfrm>
          <a:prstGeom prst="line">
            <a:avLst/>
          </a:prstGeom>
          <a:ln>
            <a:solidFill>
              <a:srgbClr val="99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11830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0E6892-ED20-4795-ACDF-400090B9C7EB}"/>
              </a:ext>
            </a:extLst>
          </p:cNvPr>
          <p:cNvSpPr>
            <a:spLocks noGrp="1"/>
          </p:cNvSpPr>
          <p:nvPr>
            <p:ph type="sldNum" sz="quarter" idx="12"/>
          </p:nvPr>
        </p:nvSpPr>
        <p:spPr/>
        <p:txBody>
          <a:bodyPr/>
          <a:lstStyle/>
          <a:p>
            <a:fld id="{F8468C19-F551-4B30-B78A-807403FC6262}" type="slidenum">
              <a:rPr lang="en-US" smtClean="0"/>
              <a:t>‹#›</a:t>
            </a:fld>
            <a:endParaRPr lang="en-US"/>
          </a:p>
        </p:txBody>
      </p:sp>
      <p:sp>
        <p:nvSpPr>
          <p:cNvPr id="3" name="TextBox 2">
            <a:extLst>
              <a:ext uri="{FF2B5EF4-FFF2-40B4-BE49-F238E27FC236}">
                <a16:creationId xmlns:a16="http://schemas.microsoft.com/office/drawing/2014/main" id="{0556E046-D804-43C6-8A11-7C91D0156524}"/>
              </a:ext>
            </a:extLst>
          </p:cNvPr>
          <p:cNvSpPr txBox="1"/>
          <p:nvPr/>
        </p:nvSpPr>
        <p:spPr>
          <a:xfrm>
            <a:off x="302795" y="613611"/>
            <a:ext cx="10032331" cy="480131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Target Outcome #3:  </a:t>
            </a:r>
            <a:r>
              <a:rPr lang="en-US" b="1" dirty="0"/>
              <a:t>80% of students that pass Reading and Writing Strategies (EN09) in fall 2016 will pass both English Composition I (EN 111) and either College and Career Success (CCS 100 – taken concurrently with EN09) or First Year Experience (CCS 101 – taken in spring 2017).   </a:t>
            </a:r>
          </a:p>
          <a:p>
            <a:r>
              <a:rPr lang="en-US" dirty="0"/>
              <a:t>• Actual achievement:  </a:t>
            </a:r>
            <a:r>
              <a:rPr lang="en-US" b="1" dirty="0"/>
              <a:t>Of the 16 students that passed EN09 in fall, 2016, 13 (81%) passed both EN111 and either CCS 100 or CCS101, above our goal of 80%. </a:t>
            </a:r>
            <a:r>
              <a:rPr lang="en-US" dirty="0"/>
              <a:t> Of the three students that did not pass both EN111 and either CCS100 or CCS101, one failed CCS100 as a Prep student but went on to pass EN111 and is scheduled to take CCS101 next semester. The other two students passed CCS101 but failed EN111. </a:t>
            </a:r>
            <a:r>
              <a:rPr lang="en-US" b="1" dirty="0"/>
              <a:t>In addition, as mentioned above, all four of the ESL Prep students (100%) who passed EN09 and EAP 165 as Prep students went on to pass both EN111 and CCS101 in spring, 2017. </a:t>
            </a:r>
          </a:p>
          <a:p>
            <a:r>
              <a:rPr lang="en-US" dirty="0"/>
              <a:t>Explanation of results: We believe that the high levels of success that former Preparatory Education students go on to achieve in freshman-level courses is a strong indicator of the effectiveness of our program. To ensure that Prep students are as prepared as possible for these subsequent courses, </a:t>
            </a:r>
            <a:r>
              <a:rPr lang="en-US" b="1" dirty="0"/>
              <a:t>we have changed our assessment procedure to more closely resemble Comp I assessments—namely, having students read an essay and then write a reflective essay analyzing and responding to what they’ve read. </a:t>
            </a:r>
          </a:p>
        </p:txBody>
      </p:sp>
    </p:spTree>
    <p:extLst>
      <p:ext uri="{BB962C8B-B14F-4D97-AF65-F5344CB8AC3E}">
        <p14:creationId xmlns:p14="http://schemas.microsoft.com/office/powerpoint/2010/main" val="2790393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000000">
                      <a:alpha val="43137"/>
                    </a:srgbClr>
                  </a:outerShdw>
                </a:effectLst>
                <a:latin typeface="Gadugi" panose="020B0502040204020203" pitchFamily="34" charset="0"/>
              </a:rPr>
              <a:t>Data Matters</a:t>
            </a:r>
          </a:p>
        </p:txBody>
      </p:sp>
      <p:sp>
        <p:nvSpPr>
          <p:cNvPr id="3" name="Content Placeholder 2"/>
          <p:cNvSpPr>
            <a:spLocks noGrp="1"/>
          </p:cNvSpPr>
          <p:nvPr>
            <p:ph idx="1"/>
          </p:nvPr>
        </p:nvSpPr>
        <p:spPr/>
        <p:txBody>
          <a:bodyPr vert="horz" lIns="91440" tIns="45720" rIns="91440" bIns="45720" rtlCol="0" anchor="t">
            <a:normAutofit/>
          </a:bodyPr>
          <a:lstStyle/>
          <a:p>
            <a:pPr marL="0" indent="0" algn="ctr">
              <a:buNone/>
            </a:pPr>
            <a:endParaRPr lang="en-US" sz="3600">
              <a:latin typeface="Gadugi" panose="020B0502040204020203" pitchFamily="34" charset="0"/>
            </a:endParaRPr>
          </a:p>
          <a:p>
            <a:pPr marL="0" indent="0" algn="ctr">
              <a:lnSpc>
                <a:spcPct val="114000"/>
              </a:lnSpc>
              <a:buNone/>
            </a:pPr>
            <a:r>
              <a:rPr lang="en-US" sz="3600">
                <a:latin typeface="Gadugi" panose="020B0502040204020203" pitchFamily="34" charset="0"/>
              </a:rPr>
              <a:t>“If you don’t measure it you won’t improve it.”</a:t>
            </a:r>
          </a:p>
          <a:p>
            <a:pPr marL="0" indent="0" algn="r">
              <a:buNone/>
            </a:pPr>
            <a:r>
              <a:rPr lang="en-US" sz="3600">
                <a:latin typeface="Gadugi" panose="020B0502040204020203" pitchFamily="34" charset="0"/>
              </a:rPr>
              <a:t>-Henry Ford</a:t>
            </a:r>
          </a:p>
        </p:txBody>
      </p:sp>
      <p:sp>
        <p:nvSpPr>
          <p:cNvPr id="4" name="Slide Number Placeholder 3"/>
          <p:cNvSpPr>
            <a:spLocks noGrp="1"/>
          </p:cNvSpPr>
          <p:nvPr>
            <p:ph type="sldNum" sz="quarter" idx="12"/>
          </p:nvPr>
        </p:nvSpPr>
        <p:spPr/>
        <p:txBody>
          <a:bodyPr/>
          <a:lstStyle/>
          <a:p>
            <a:fld id="{F8468C19-F551-4B30-B78A-807403FC6262}" type="slidenum">
              <a:rPr lang="en-US" smtClean="0"/>
              <a:t>10</a:t>
            </a:fld>
            <a:endParaRPr lang="en-US"/>
          </a:p>
        </p:txBody>
      </p:sp>
      <p:pic>
        <p:nvPicPr>
          <p:cNvPr id="5" name="Picture 2" descr="Donnelly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50" y="6384509"/>
            <a:ext cx="3095625" cy="42100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99588" y="1469571"/>
            <a:ext cx="10723880" cy="0"/>
          </a:xfrm>
          <a:prstGeom prst="line">
            <a:avLst/>
          </a:prstGeom>
          <a:ln>
            <a:solidFill>
              <a:srgbClr val="99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73129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effectLst>
                  <a:outerShdw blurRad="38100" dist="38100" dir="2700000" algn="tl">
                    <a:srgbClr val="000000">
                      <a:alpha val="43137"/>
                    </a:srgbClr>
                  </a:outerShdw>
                </a:effectLst>
                <a:latin typeface="Gadugi" panose="020B0502040204020203" pitchFamily="34" charset="0"/>
              </a:rPr>
              <a:t>What assessment data do we currently use at Donnelly College?</a:t>
            </a:r>
          </a:p>
        </p:txBody>
      </p:sp>
      <p:pic>
        <p:nvPicPr>
          <p:cNvPr id="5" name="Content Placeholder 4" descr="A picture containing compact disk, electronics&#10;&#10;Description generated with very high confidence">
            <a:extLst>
              <a:ext uri="{FF2B5EF4-FFF2-40B4-BE49-F238E27FC236}">
                <a16:creationId xmlns:a16="http://schemas.microsoft.com/office/drawing/2014/main" id="{52ED595C-E404-46BA-BED6-ADCDB292B3E3}"/>
              </a:ext>
            </a:extLst>
          </p:cNvPr>
          <p:cNvPicPr>
            <a:picLocks noGrp="1" noChangeAspect="1"/>
          </p:cNvPicPr>
          <p:nvPr>
            <p:ph idx="1"/>
          </p:nvPr>
        </p:nvPicPr>
        <p:blipFill>
          <a:blip r:embed="rId2"/>
          <a:stretch>
            <a:fillRect/>
          </a:stretch>
        </p:blipFill>
        <p:spPr>
          <a:xfrm>
            <a:off x="1103313" y="2333022"/>
            <a:ext cx="8947150" cy="3634993"/>
          </a:xfrm>
          <a:prstGeom prst="rect">
            <a:avLst/>
          </a:prstGeom>
        </p:spPr>
      </p:pic>
      <p:sp>
        <p:nvSpPr>
          <p:cNvPr id="4" name="Slide Number Placeholder 3"/>
          <p:cNvSpPr>
            <a:spLocks noGrp="1"/>
          </p:cNvSpPr>
          <p:nvPr>
            <p:ph type="sldNum" sz="quarter" idx="12"/>
          </p:nvPr>
        </p:nvSpPr>
        <p:spPr/>
        <p:txBody>
          <a:bodyPr/>
          <a:lstStyle/>
          <a:p>
            <a:fld id="{F8468C19-F551-4B30-B78A-807403FC6262}" type="slidenum">
              <a:rPr lang="en-US" smtClean="0"/>
              <a:t>11</a:t>
            </a:fld>
            <a:endParaRPr lang="en-US"/>
          </a:p>
        </p:txBody>
      </p:sp>
      <p:cxnSp>
        <p:nvCxnSpPr>
          <p:cNvPr id="6" name="Straight Connector 5"/>
          <p:cNvCxnSpPr/>
          <p:nvPr/>
        </p:nvCxnSpPr>
        <p:spPr>
          <a:xfrm>
            <a:off x="645159" y="1924052"/>
            <a:ext cx="10723880" cy="0"/>
          </a:xfrm>
          <a:prstGeom prst="line">
            <a:avLst/>
          </a:prstGeom>
          <a:ln>
            <a:solidFill>
              <a:srgbClr val="99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5579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468C19-F551-4B30-B78A-807403FC6262}" type="slidenum">
              <a:rPr lang="en-US" smtClean="0"/>
              <a:t>12</a:t>
            </a:fld>
            <a:endParaRPr lang="en-US"/>
          </a:p>
        </p:txBody>
      </p:sp>
      <p:pic>
        <p:nvPicPr>
          <p:cNvPr id="5" name="Picture 2" descr="A screenshot of a cell phone&#10;&#10;Description generated with very high confidence">
            <a:extLst>
              <a:ext uri="{FF2B5EF4-FFF2-40B4-BE49-F238E27FC236}">
                <a16:creationId xmlns:a16="http://schemas.microsoft.com/office/drawing/2014/main" id="{BC215FD5-F685-4EE2-870C-830D840060AA}"/>
              </a:ext>
            </a:extLst>
          </p:cNvPr>
          <p:cNvPicPr>
            <a:picLocks noChangeAspect="1"/>
          </p:cNvPicPr>
          <p:nvPr/>
        </p:nvPicPr>
        <p:blipFill>
          <a:blip r:embed="rId2"/>
          <a:stretch>
            <a:fillRect/>
          </a:stretch>
        </p:blipFill>
        <p:spPr>
          <a:xfrm>
            <a:off x="916477" y="1118377"/>
            <a:ext cx="10724170" cy="3875120"/>
          </a:xfrm>
          <a:prstGeom prst="rect">
            <a:avLst/>
          </a:prstGeom>
        </p:spPr>
      </p:pic>
    </p:spTree>
    <p:extLst>
      <p:ext uri="{BB962C8B-B14F-4D97-AF65-F5344CB8AC3E}">
        <p14:creationId xmlns:p14="http://schemas.microsoft.com/office/powerpoint/2010/main" val="290454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000000">
                      <a:alpha val="43137"/>
                    </a:srgbClr>
                  </a:outerShdw>
                </a:effectLst>
                <a:latin typeface="Gadugi" panose="020B0502040204020203" pitchFamily="34" charset="0"/>
              </a:rPr>
              <a:t>Aggregation of Data</a:t>
            </a:r>
          </a:p>
        </p:txBody>
      </p:sp>
      <p:sp>
        <p:nvSpPr>
          <p:cNvPr id="3" name="Content Placeholder 2"/>
          <p:cNvSpPr>
            <a:spLocks noGrp="1"/>
          </p:cNvSpPr>
          <p:nvPr>
            <p:ph idx="1"/>
          </p:nvPr>
        </p:nvSpPr>
        <p:spPr/>
        <p:txBody>
          <a:bodyPr>
            <a:normAutofit/>
          </a:bodyPr>
          <a:lstStyle/>
          <a:p>
            <a:pPr>
              <a:lnSpc>
                <a:spcPct val="114000"/>
              </a:lnSpc>
            </a:pPr>
            <a:r>
              <a:rPr lang="en-US" sz="2600" b="1">
                <a:latin typeface="Gadugi" panose="020B0502040204020203" pitchFamily="34" charset="0"/>
              </a:rPr>
              <a:t>Data</a:t>
            </a:r>
            <a:r>
              <a:rPr lang="en-US" sz="2600">
                <a:latin typeface="Gadugi" panose="020B0502040204020203" pitchFamily="34" charset="0"/>
              </a:rPr>
              <a:t> </a:t>
            </a:r>
            <a:r>
              <a:rPr lang="en-US" sz="2600" b="1">
                <a:latin typeface="Gadugi" panose="020B0502040204020203" pitchFamily="34" charset="0"/>
              </a:rPr>
              <a:t>aggregation</a:t>
            </a:r>
            <a:r>
              <a:rPr lang="en-US" sz="2600">
                <a:latin typeface="Gadugi" panose="020B0502040204020203" pitchFamily="34" charset="0"/>
              </a:rPr>
              <a:t> is any process in which information is gathered and expressed in a summary form, for purposes such as statistical analysis.</a:t>
            </a:r>
          </a:p>
          <a:p>
            <a:pPr>
              <a:lnSpc>
                <a:spcPct val="114000"/>
              </a:lnSpc>
            </a:pPr>
            <a:endParaRPr lang="en-US" sz="2600">
              <a:latin typeface="Gadugi" panose="020B0502040204020203" pitchFamily="34" charset="0"/>
            </a:endParaRPr>
          </a:p>
          <a:p>
            <a:pPr marL="0" indent="0" algn="ctr">
              <a:lnSpc>
                <a:spcPct val="114000"/>
              </a:lnSpc>
              <a:buNone/>
            </a:pPr>
            <a:r>
              <a:rPr lang="en-US" sz="2600" b="1">
                <a:latin typeface="Gadugi" panose="020B0502040204020203" pitchFamily="34" charset="0"/>
              </a:rPr>
              <a:t>#INSTITUTIONAL EFFECTIVENESS</a:t>
            </a:r>
          </a:p>
          <a:p>
            <a:pPr marL="0" indent="0" algn="ctr">
              <a:lnSpc>
                <a:spcPct val="114000"/>
              </a:lnSpc>
              <a:buNone/>
            </a:pPr>
            <a:r>
              <a:rPr lang="en-US" sz="2400">
                <a:latin typeface="Gadugi" panose="020B0502040204020203" pitchFamily="34" charset="0"/>
              </a:rPr>
              <a:t>#Graduation     #Transfer    #Engagement    </a:t>
            </a:r>
            <a:r>
              <a:rPr lang="en-US" sz="2400">
                <a:latin typeface="Gadugi" panose="020B0502040204020203" pitchFamily="34" charset="0"/>
                <a:cs typeface="Arial"/>
              </a:rPr>
              <a:t>#Enrollment</a:t>
            </a:r>
          </a:p>
          <a:p>
            <a:pPr marL="0" indent="0" algn="ctr">
              <a:lnSpc>
                <a:spcPct val="114000"/>
              </a:lnSpc>
              <a:buNone/>
            </a:pPr>
            <a:r>
              <a:rPr lang="en-US" sz="2400">
                <a:latin typeface="Gadugi" panose="020B0502040204020203" pitchFamily="34" charset="0"/>
                <a:cs typeface="Segoe UI Light"/>
              </a:rPr>
              <a:t>#Performance  </a:t>
            </a:r>
            <a:r>
              <a:rPr lang="en-US" sz="2400">
                <a:latin typeface="Gadugi" panose="020B0502040204020203" pitchFamily="34" charset="0"/>
              </a:rPr>
              <a:t>      #Retention      #Program Changes     </a:t>
            </a:r>
            <a:r>
              <a:rPr lang="en-US" sz="2400" i="1">
                <a:latin typeface="Gadugi" panose="020B0502040204020203" pitchFamily="34" charset="0"/>
              </a:rPr>
              <a:t>#Student Success</a:t>
            </a:r>
          </a:p>
          <a:p>
            <a:pPr>
              <a:lnSpc>
                <a:spcPct val="114000"/>
              </a:lnSpc>
            </a:pPr>
            <a:endParaRPr lang="en-US" sz="2600">
              <a:latin typeface="Gadugi" panose="020B0502040204020203" pitchFamily="34" charset="0"/>
            </a:endParaRPr>
          </a:p>
        </p:txBody>
      </p:sp>
      <p:sp>
        <p:nvSpPr>
          <p:cNvPr id="4" name="Slide Number Placeholder 3"/>
          <p:cNvSpPr>
            <a:spLocks noGrp="1"/>
          </p:cNvSpPr>
          <p:nvPr>
            <p:ph type="sldNum" sz="quarter" idx="12"/>
          </p:nvPr>
        </p:nvSpPr>
        <p:spPr/>
        <p:txBody>
          <a:bodyPr/>
          <a:lstStyle/>
          <a:p>
            <a:fld id="{F8468C19-F551-4B30-B78A-807403FC6262}" type="slidenum">
              <a:rPr lang="en-US" smtClean="0"/>
              <a:t>13</a:t>
            </a:fld>
            <a:endParaRPr lang="en-US"/>
          </a:p>
        </p:txBody>
      </p:sp>
      <p:pic>
        <p:nvPicPr>
          <p:cNvPr id="5" name="Picture 2" descr="Donnelly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50" y="6384509"/>
            <a:ext cx="3095625" cy="42100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99588" y="1469571"/>
            <a:ext cx="10723880" cy="0"/>
          </a:xfrm>
          <a:prstGeom prst="line">
            <a:avLst/>
          </a:prstGeom>
          <a:ln>
            <a:solidFill>
              <a:srgbClr val="99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8454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000000">
                      <a:alpha val="43137"/>
                    </a:srgbClr>
                  </a:outerShdw>
                </a:effectLst>
                <a:latin typeface="Gadugi" panose="020B0502040204020203" pitchFamily="34" charset="0"/>
              </a:rPr>
              <a:t>Who decides what to do with the data?</a:t>
            </a:r>
          </a:p>
        </p:txBody>
      </p:sp>
      <p:sp>
        <p:nvSpPr>
          <p:cNvPr id="3" name="Content Placeholder 2"/>
          <p:cNvSpPr>
            <a:spLocks noGrp="1"/>
          </p:cNvSpPr>
          <p:nvPr>
            <p:ph idx="1"/>
          </p:nvPr>
        </p:nvSpPr>
        <p:spPr>
          <a:xfrm>
            <a:off x="838200" y="1825624"/>
            <a:ext cx="10515600" cy="4530725"/>
          </a:xfrm>
        </p:spPr>
        <p:txBody>
          <a:bodyPr>
            <a:normAutofit fontScale="85000" lnSpcReduction="20000"/>
          </a:bodyPr>
          <a:lstStyle/>
          <a:p>
            <a:pPr>
              <a:lnSpc>
                <a:spcPct val="124000"/>
              </a:lnSpc>
            </a:pPr>
            <a:r>
              <a:rPr lang="en-US">
                <a:latin typeface="Gadugi" panose="020B0502040204020203" pitchFamily="34" charset="0"/>
              </a:rPr>
              <a:t>Faculty makes course, book, delivery mode, time and Instructor changes</a:t>
            </a:r>
          </a:p>
          <a:p>
            <a:pPr>
              <a:lnSpc>
                <a:spcPct val="124000"/>
              </a:lnSpc>
            </a:pPr>
            <a:r>
              <a:rPr lang="en-US">
                <a:latin typeface="Gadugi" panose="020B0502040204020203" pitchFamily="34" charset="0"/>
              </a:rPr>
              <a:t>Staff makes co-curricular changes</a:t>
            </a:r>
          </a:p>
          <a:p>
            <a:pPr>
              <a:lnSpc>
                <a:spcPct val="124000"/>
              </a:lnSpc>
            </a:pPr>
            <a:r>
              <a:rPr lang="en-US">
                <a:latin typeface="Gadugi" panose="020B0502040204020203" pitchFamily="34" charset="0"/>
              </a:rPr>
              <a:t>Staff makes department changes</a:t>
            </a:r>
          </a:p>
          <a:p>
            <a:pPr>
              <a:lnSpc>
                <a:spcPct val="124000"/>
              </a:lnSpc>
            </a:pPr>
            <a:r>
              <a:rPr lang="en-US">
                <a:latin typeface="Gadugi" panose="020B0502040204020203" pitchFamily="34" charset="0"/>
              </a:rPr>
              <a:t>Program Director makes staff/program changes</a:t>
            </a:r>
          </a:p>
          <a:p>
            <a:pPr>
              <a:lnSpc>
                <a:spcPct val="124000"/>
              </a:lnSpc>
            </a:pPr>
            <a:r>
              <a:rPr lang="en-US">
                <a:latin typeface="Gadugi" panose="020B0502040204020203" pitchFamily="34" charset="0"/>
              </a:rPr>
              <a:t>Curriculum Committee makes (you guessed it!)</a:t>
            </a:r>
          </a:p>
          <a:p>
            <a:pPr>
              <a:lnSpc>
                <a:spcPct val="124000"/>
              </a:lnSpc>
            </a:pPr>
            <a:r>
              <a:rPr lang="en-US">
                <a:latin typeface="Gadugi" panose="020B0502040204020203" pitchFamily="34" charset="0"/>
              </a:rPr>
              <a:t>SLOC makes PLO, SLO,  changes</a:t>
            </a:r>
          </a:p>
          <a:p>
            <a:pPr>
              <a:lnSpc>
                <a:spcPct val="124000"/>
              </a:lnSpc>
            </a:pPr>
            <a:r>
              <a:rPr lang="en-US">
                <a:latin typeface="Gadugi" panose="020B0502040204020203" pitchFamily="34" charset="0"/>
              </a:rPr>
              <a:t>ACDC makes systematic program changes</a:t>
            </a:r>
          </a:p>
          <a:p>
            <a:pPr>
              <a:lnSpc>
                <a:spcPct val="124000"/>
              </a:lnSpc>
            </a:pPr>
            <a:r>
              <a:rPr lang="en-US">
                <a:latin typeface="Gadugi" panose="020B0502040204020203" pitchFamily="34" charset="0"/>
              </a:rPr>
              <a:t>VPASA makes academic and student departmental changes</a:t>
            </a:r>
          </a:p>
          <a:p>
            <a:pPr>
              <a:lnSpc>
                <a:spcPct val="124000"/>
              </a:lnSpc>
            </a:pPr>
            <a:r>
              <a:rPr lang="en-US">
                <a:latin typeface="Gadugi" panose="020B0502040204020203" pitchFamily="34" charset="0"/>
              </a:rPr>
              <a:t>Cabinet makes Institutional changes</a:t>
            </a:r>
          </a:p>
        </p:txBody>
      </p:sp>
      <p:sp>
        <p:nvSpPr>
          <p:cNvPr id="4" name="Slide Number Placeholder 3"/>
          <p:cNvSpPr>
            <a:spLocks noGrp="1"/>
          </p:cNvSpPr>
          <p:nvPr>
            <p:ph type="sldNum" sz="quarter" idx="12"/>
          </p:nvPr>
        </p:nvSpPr>
        <p:spPr/>
        <p:txBody>
          <a:bodyPr/>
          <a:lstStyle/>
          <a:p>
            <a:fld id="{F8468C19-F551-4B30-B78A-807403FC6262}" type="slidenum">
              <a:rPr lang="en-US" smtClean="0"/>
              <a:t>14</a:t>
            </a:fld>
            <a:endParaRPr lang="en-US"/>
          </a:p>
        </p:txBody>
      </p:sp>
      <p:cxnSp>
        <p:nvCxnSpPr>
          <p:cNvPr id="5" name="Straight Connector 4"/>
          <p:cNvCxnSpPr/>
          <p:nvPr/>
        </p:nvCxnSpPr>
        <p:spPr>
          <a:xfrm>
            <a:off x="699588" y="1469571"/>
            <a:ext cx="10723880" cy="0"/>
          </a:xfrm>
          <a:prstGeom prst="line">
            <a:avLst/>
          </a:prstGeom>
          <a:ln>
            <a:solidFill>
              <a:srgbClr val="99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579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000000">
                      <a:alpha val="43137"/>
                    </a:srgbClr>
                  </a:outerShdw>
                </a:effectLst>
                <a:latin typeface="Gadugi" panose="020B0502040204020203" pitchFamily="34" charset="0"/>
              </a:rPr>
              <a:t>Where is the data stored?</a:t>
            </a:r>
          </a:p>
        </p:txBody>
      </p:sp>
      <p:sp>
        <p:nvSpPr>
          <p:cNvPr id="3" name="Content Placeholder 2"/>
          <p:cNvSpPr>
            <a:spLocks noGrp="1"/>
          </p:cNvSpPr>
          <p:nvPr>
            <p:ph idx="1"/>
          </p:nvPr>
        </p:nvSpPr>
        <p:spPr/>
        <p:txBody>
          <a:bodyPr vert="horz" lIns="91440" tIns="45720" rIns="91440" bIns="45720" rtlCol="0" anchor="t">
            <a:normAutofit/>
          </a:bodyPr>
          <a:lstStyle/>
          <a:p>
            <a:pPr marL="0" indent="0" algn="ctr">
              <a:lnSpc>
                <a:spcPct val="114000"/>
              </a:lnSpc>
              <a:buNone/>
            </a:pPr>
            <a:r>
              <a:rPr lang="en-US" sz="3200">
                <a:latin typeface="Gadugi" panose="020B0502040204020203" pitchFamily="34" charset="0"/>
              </a:rPr>
              <a:t>AMS-Accountability Management System</a:t>
            </a:r>
          </a:p>
          <a:p>
            <a:pPr marL="0" indent="0" algn="ctr">
              <a:lnSpc>
                <a:spcPct val="114000"/>
              </a:lnSpc>
              <a:buNone/>
            </a:pPr>
            <a:r>
              <a:rPr lang="en-US" sz="3200">
                <a:latin typeface="Gadugi" panose="020B0502040204020203" pitchFamily="34" charset="0"/>
                <a:hlinkClick r:id="rId2"/>
              </a:rPr>
              <a:t>https://www.taskstream.com/Main/homeCIP/default.asp</a:t>
            </a:r>
          </a:p>
          <a:p>
            <a:pPr marL="0" indent="0" algn="ctr">
              <a:lnSpc>
                <a:spcPct val="114000"/>
              </a:lnSpc>
              <a:spcBef>
                <a:spcPts val="3600"/>
              </a:spcBef>
              <a:buNone/>
            </a:pPr>
            <a:r>
              <a:rPr lang="en-US" sz="3200">
                <a:latin typeface="Gadugi"/>
              </a:rPr>
              <a:t>Via</a:t>
            </a:r>
            <a:endParaRPr lang="en-US" sz="3200">
              <a:latin typeface="Gadugi" panose="020B0502040204020203" pitchFamily="34" charset="0"/>
            </a:endParaRPr>
          </a:p>
          <a:p>
            <a:pPr marL="0" indent="0" algn="ctr">
              <a:lnSpc>
                <a:spcPct val="114000"/>
              </a:lnSpc>
              <a:spcBef>
                <a:spcPts val="3600"/>
              </a:spcBef>
              <a:buNone/>
            </a:pPr>
            <a:r>
              <a:rPr lang="en-US" sz="3200" err="1">
                <a:latin typeface="Gadugi" panose="020B0502040204020203" pitchFamily="34" charset="0"/>
              </a:rPr>
              <a:t>Sharepoint</a:t>
            </a:r>
            <a:endParaRPr lang="en-US" sz="3200">
              <a:latin typeface="Gadugi" panose="020B0502040204020203" pitchFamily="34" charset="0"/>
            </a:endParaRPr>
          </a:p>
          <a:p>
            <a:pPr marL="0" indent="0">
              <a:lnSpc>
                <a:spcPct val="114000"/>
              </a:lnSpc>
              <a:buNone/>
            </a:pPr>
            <a:endParaRPr lang="en-US" sz="3200">
              <a:latin typeface="Gadugi" panose="020B0502040204020203" pitchFamily="34" charset="0"/>
            </a:endParaRPr>
          </a:p>
        </p:txBody>
      </p:sp>
      <p:sp>
        <p:nvSpPr>
          <p:cNvPr id="4" name="Slide Number Placeholder 3"/>
          <p:cNvSpPr>
            <a:spLocks noGrp="1"/>
          </p:cNvSpPr>
          <p:nvPr>
            <p:ph type="sldNum" sz="quarter" idx="12"/>
          </p:nvPr>
        </p:nvSpPr>
        <p:spPr/>
        <p:txBody>
          <a:bodyPr/>
          <a:lstStyle/>
          <a:p>
            <a:fld id="{F8468C19-F551-4B30-B78A-807403FC6262}" type="slidenum">
              <a:rPr lang="en-US" smtClean="0"/>
              <a:t>15</a:t>
            </a:fld>
            <a:endParaRPr lang="en-US"/>
          </a:p>
        </p:txBody>
      </p:sp>
      <p:pic>
        <p:nvPicPr>
          <p:cNvPr id="5" name="Picture 2" descr="Donnelly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150" y="6384509"/>
            <a:ext cx="3095625" cy="42100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99588" y="1469571"/>
            <a:ext cx="10723880" cy="0"/>
          </a:xfrm>
          <a:prstGeom prst="line">
            <a:avLst/>
          </a:prstGeom>
          <a:ln>
            <a:solidFill>
              <a:srgbClr val="99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77959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effectLst>
                  <a:outerShdw blurRad="38100" dist="38100" dir="2700000" algn="tl">
                    <a:srgbClr val="000000">
                      <a:alpha val="43137"/>
                    </a:srgbClr>
                  </a:outerShdw>
                </a:effectLst>
                <a:latin typeface="Gadugi" panose="020B0502040204020203" pitchFamily="34" charset="0"/>
              </a:rPr>
              <a:t>What changes have we already made with assessment data?</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285750" indent="-285750">
              <a:lnSpc>
                <a:spcPct val="114000"/>
              </a:lnSpc>
              <a:buFont typeface="Arial"/>
              <a:buChar char="•"/>
            </a:pPr>
            <a:r>
              <a:rPr lang="en-US" sz="2600">
                <a:latin typeface="Gadugi" panose="020B0502040204020203" pitchFamily="34" charset="0"/>
              </a:rPr>
              <a:t>Discontinuing the Urban Teacher Education Program and instead focusing on our Education 2+2 articulation agreements (Program review data)</a:t>
            </a:r>
          </a:p>
          <a:p>
            <a:pPr marL="285750" indent="-285750">
              <a:lnSpc>
                <a:spcPct val="114000"/>
              </a:lnSpc>
              <a:buFont typeface="Arial"/>
              <a:buChar char="•"/>
            </a:pPr>
            <a:r>
              <a:rPr lang="en-US" sz="2600">
                <a:latin typeface="Gadugi" panose="020B0502040204020203" pitchFamily="34" charset="0"/>
              </a:rPr>
              <a:t>Revised the Intensive English program to be inclusive and hired a FT faculty (Program review data)</a:t>
            </a:r>
          </a:p>
          <a:p>
            <a:pPr marL="285750" indent="-285750">
              <a:lnSpc>
                <a:spcPct val="114000"/>
              </a:lnSpc>
              <a:buFont typeface="Arial"/>
              <a:buChar char="•"/>
            </a:pPr>
            <a:r>
              <a:rPr lang="en-US" sz="2600">
                <a:latin typeface="Gadugi"/>
              </a:rPr>
              <a:t>Reconfiguration of Administrative offices/Student Support services offices to better meet the needs of the students (Student surveys)</a:t>
            </a:r>
          </a:p>
          <a:p>
            <a:pPr marL="285750" indent="-285750">
              <a:lnSpc>
                <a:spcPct val="114000"/>
              </a:lnSpc>
              <a:buFont typeface="Arial"/>
              <a:buChar char="•"/>
            </a:pPr>
            <a:r>
              <a:rPr lang="en-US" sz="2600">
                <a:latin typeface="Gadugi" panose="020B0502040204020203" pitchFamily="34" charset="0"/>
              </a:rPr>
              <a:t>Addition of Campus Ministry activities, changed mass times (Campus Ministry surveys)</a:t>
            </a:r>
          </a:p>
        </p:txBody>
      </p:sp>
      <p:sp>
        <p:nvSpPr>
          <p:cNvPr id="4" name="Slide Number Placeholder 3"/>
          <p:cNvSpPr>
            <a:spLocks noGrp="1"/>
          </p:cNvSpPr>
          <p:nvPr>
            <p:ph type="sldNum" sz="quarter" idx="12"/>
          </p:nvPr>
        </p:nvSpPr>
        <p:spPr/>
        <p:txBody>
          <a:bodyPr/>
          <a:lstStyle/>
          <a:p>
            <a:fld id="{F8468C19-F551-4B30-B78A-807403FC6262}" type="slidenum">
              <a:rPr lang="en-US" smtClean="0"/>
              <a:t>16</a:t>
            </a:fld>
            <a:endParaRPr lang="en-US"/>
          </a:p>
        </p:txBody>
      </p:sp>
      <p:pic>
        <p:nvPicPr>
          <p:cNvPr id="5" name="Picture 2" descr="Donnelly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50" y="6384509"/>
            <a:ext cx="3095625" cy="42100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04338" y="1907118"/>
            <a:ext cx="10723880" cy="0"/>
          </a:xfrm>
          <a:prstGeom prst="line">
            <a:avLst/>
          </a:prstGeom>
          <a:ln>
            <a:solidFill>
              <a:srgbClr val="99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1694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65D73D-7130-4907-88B2-45AE1EBF9B1B}"/>
              </a:ext>
            </a:extLst>
          </p:cNvPr>
          <p:cNvSpPr>
            <a:spLocks noGrp="1"/>
          </p:cNvSpPr>
          <p:nvPr>
            <p:ph type="title"/>
          </p:nvPr>
        </p:nvSpPr>
        <p:spPr>
          <a:xfrm>
            <a:off x="264160" y="495219"/>
            <a:ext cx="5192629" cy="1442153"/>
          </a:xfrm>
        </p:spPr>
        <p:txBody>
          <a:bodyPr vert="horz" lIns="91440" tIns="45720" rIns="91440" bIns="45720" rtlCol="0" anchor="t">
            <a:noAutofit/>
          </a:bodyPr>
          <a:lstStyle/>
          <a:p>
            <a:pPr>
              <a:lnSpc>
                <a:spcPct val="90000"/>
              </a:lnSpc>
              <a:spcBef>
                <a:spcPts val="1000"/>
              </a:spcBef>
            </a:pPr>
            <a:r>
              <a:rPr lang="en-US" sz="2000">
                <a:latin typeface="Gadugi" panose="020B0502040204020203" pitchFamily="34" charset="0"/>
              </a:rPr>
              <a:t>4B.  The institution demonstrates a commitment to educational achievement and improvement through ongoing assessment of student learning.</a:t>
            </a:r>
          </a:p>
        </p:txBody>
      </p:sp>
      <p:sp>
        <p:nvSpPr>
          <p:cNvPr id="4" name="Slide Number Placeholder 3"/>
          <p:cNvSpPr>
            <a:spLocks noGrp="1"/>
          </p:cNvSpPr>
          <p:nvPr>
            <p:ph type="sldNum" sz="quarter" idx="12"/>
          </p:nvPr>
        </p:nvSpPr>
        <p:spPr/>
        <p:txBody>
          <a:bodyPr/>
          <a:lstStyle/>
          <a:p>
            <a:fld id="{F8468C19-F551-4B30-B78A-807403FC6262}" type="slidenum">
              <a:rPr lang="en-US" smtClean="0"/>
              <a:t>17</a:t>
            </a:fld>
            <a:endParaRPr lang="en-US"/>
          </a:p>
        </p:txBody>
      </p:sp>
      <p:sp>
        <p:nvSpPr>
          <p:cNvPr id="7" name="Text Placeholder 3">
            <a:extLst>
              <a:ext uri="{FF2B5EF4-FFF2-40B4-BE49-F238E27FC236}">
                <a16:creationId xmlns:a16="http://schemas.microsoft.com/office/drawing/2014/main" id="{5DDCB480-C025-44CC-AE14-E620A1668EC2}"/>
              </a:ext>
            </a:extLst>
          </p:cNvPr>
          <p:cNvSpPr txBox="1">
            <a:spLocks/>
          </p:cNvSpPr>
          <p:nvPr/>
        </p:nvSpPr>
        <p:spPr>
          <a:xfrm>
            <a:off x="264160" y="1682596"/>
            <a:ext cx="5192629" cy="50795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a:latin typeface="Gadugi" panose="020B0502040204020203" pitchFamily="34" charset="0"/>
              </a:rPr>
              <a:t>The institution has clearly stated goals for student learning and effective processes for assessment of student learning and achievement of learning goals.</a:t>
            </a:r>
          </a:p>
          <a:p>
            <a:pPr marL="457200" indent="-457200">
              <a:buFont typeface="+mj-lt"/>
              <a:buAutoNum type="arabicPeriod"/>
            </a:pPr>
            <a:r>
              <a:rPr lang="en-US" sz="2000">
                <a:latin typeface="Gadugi" panose="020B0502040204020203" pitchFamily="34" charset="0"/>
              </a:rPr>
              <a:t>The institution assesses achievement of the learning outcomes that it claims for its curricular and co-curricular programs.</a:t>
            </a:r>
          </a:p>
          <a:p>
            <a:pPr marL="457200" indent="-457200">
              <a:buFont typeface="+mj-lt"/>
              <a:buAutoNum type="arabicPeriod"/>
            </a:pPr>
            <a:r>
              <a:rPr lang="en-US" sz="2000">
                <a:latin typeface="Gadugi" panose="020B0502040204020203" pitchFamily="34" charset="0"/>
              </a:rPr>
              <a:t>The institution uses the information gained from assessment to improve student learning.</a:t>
            </a:r>
          </a:p>
          <a:p>
            <a:pPr marL="457200" indent="-457200">
              <a:buFont typeface="+mj-lt"/>
              <a:buAutoNum type="arabicPeriod"/>
            </a:pPr>
            <a:r>
              <a:rPr lang="en-US" sz="2000">
                <a:latin typeface="Gadugi" panose="020B0502040204020203" pitchFamily="34" charset="0"/>
              </a:rPr>
              <a:t>The institution’s processes and methodologies to assess student learning reflect good practice, including the substantial participation of faculty and other instructional staff members.</a:t>
            </a:r>
          </a:p>
        </p:txBody>
      </p:sp>
      <p:pic>
        <p:nvPicPr>
          <p:cNvPr id="8" name="Picture 4" descr="A screenshot of a cell phone&#10;&#10;Description generated with high confidence">
            <a:extLst>
              <a:ext uri="{FF2B5EF4-FFF2-40B4-BE49-F238E27FC236}">
                <a16:creationId xmlns:a16="http://schemas.microsoft.com/office/drawing/2014/main" id="{B7635585-6AF9-4FBD-AA95-8A0157844C58}"/>
              </a:ext>
            </a:extLst>
          </p:cNvPr>
          <p:cNvPicPr>
            <a:picLocks noChangeAspect="1"/>
          </p:cNvPicPr>
          <p:nvPr/>
        </p:nvPicPr>
        <p:blipFill rotWithShape="1">
          <a:blip r:embed="rId2"/>
          <a:srcRect l="3554" r="10516" b="1447"/>
          <a:stretch/>
        </p:blipFill>
        <p:spPr>
          <a:xfrm>
            <a:off x="5456789" y="1183639"/>
            <a:ext cx="6493910" cy="4505961"/>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625718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5584-E09D-4A22-9693-72712AF89488}"/>
              </a:ext>
            </a:extLst>
          </p:cNvPr>
          <p:cNvSpPr>
            <a:spLocks noGrp="1"/>
          </p:cNvSpPr>
          <p:nvPr>
            <p:ph type="title"/>
          </p:nvPr>
        </p:nvSpPr>
        <p:spPr/>
        <p:txBody>
          <a:bodyPr/>
          <a:lstStyle/>
          <a:p>
            <a:r>
              <a:rPr lang="en-US"/>
              <a:t>Please fill out the evaluation form so I can assess this presentation!</a:t>
            </a:r>
          </a:p>
        </p:txBody>
      </p:sp>
      <p:sp>
        <p:nvSpPr>
          <p:cNvPr id="3" name="Content Placeholder 2">
            <a:extLst>
              <a:ext uri="{FF2B5EF4-FFF2-40B4-BE49-F238E27FC236}">
                <a16:creationId xmlns:a16="http://schemas.microsoft.com/office/drawing/2014/main" id="{63BF0F04-87D9-4AF5-B747-A3006A7C2B8D}"/>
              </a:ext>
            </a:extLst>
          </p:cNvPr>
          <p:cNvSpPr>
            <a:spLocks noGrp="1"/>
          </p:cNvSpPr>
          <p:nvPr>
            <p:ph idx="1"/>
          </p:nvPr>
        </p:nvSpPr>
        <p:spPr/>
        <p:txBody>
          <a:bodyPr vert="horz" lIns="91440" tIns="45720" rIns="91440" bIns="45720" rtlCol="0" anchor="t">
            <a:normAutofit/>
          </a:bodyPr>
          <a:lstStyle/>
          <a:p>
            <a:pPr algn="ctr"/>
            <a:r>
              <a:rPr lang="en-US"/>
              <a:t>Thank you for coming.</a:t>
            </a:r>
          </a:p>
        </p:txBody>
      </p:sp>
      <p:sp>
        <p:nvSpPr>
          <p:cNvPr id="4" name="Slide Number Placeholder 3">
            <a:extLst>
              <a:ext uri="{FF2B5EF4-FFF2-40B4-BE49-F238E27FC236}">
                <a16:creationId xmlns:a16="http://schemas.microsoft.com/office/drawing/2014/main" id="{E12246E8-F2B8-4F04-817D-A114F36D5852}"/>
              </a:ext>
            </a:extLst>
          </p:cNvPr>
          <p:cNvSpPr>
            <a:spLocks noGrp="1"/>
          </p:cNvSpPr>
          <p:nvPr>
            <p:ph type="sldNum" sz="quarter" idx="12"/>
          </p:nvPr>
        </p:nvSpPr>
        <p:spPr/>
        <p:txBody>
          <a:bodyPr/>
          <a:lstStyle/>
          <a:p>
            <a:fld id="{F8468C19-F551-4B30-B78A-807403FC6262}" type="slidenum">
              <a:rPr lang="en-US" smtClean="0"/>
              <a:t>18</a:t>
            </a:fld>
            <a:endParaRPr lang="en-US"/>
          </a:p>
        </p:txBody>
      </p:sp>
    </p:spTree>
    <p:extLst>
      <p:ext uri="{BB962C8B-B14F-4D97-AF65-F5344CB8AC3E}">
        <p14:creationId xmlns:p14="http://schemas.microsoft.com/office/powerpoint/2010/main" val="405463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ffectLst>
                  <a:outerShdw blurRad="38100" dist="38100" dir="2700000" algn="tl">
                    <a:srgbClr val="000000">
                      <a:alpha val="43137"/>
                    </a:srgbClr>
                  </a:outerShdw>
                </a:effectLst>
                <a:latin typeface="Gadugi" panose="020B0502040204020203" pitchFamily="34" charset="0"/>
              </a:rPr>
              <a:t>Assessment Philosophy</a:t>
            </a:r>
          </a:p>
        </p:txBody>
      </p:sp>
      <p:sp>
        <p:nvSpPr>
          <p:cNvPr id="3" name="Content Placeholder 2"/>
          <p:cNvSpPr>
            <a:spLocks noGrp="1"/>
          </p:cNvSpPr>
          <p:nvPr>
            <p:ph idx="1"/>
          </p:nvPr>
        </p:nvSpPr>
        <p:spPr/>
        <p:txBody>
          <a:bodyPr>
            <a:normAutofit/>
          </a:bodyPr>
          <a:lstStyle/>
          <a:p>
            <a:pPr>
              <a:lnSpc>
                <a:spcPct val="114000"/>
              </a:lnSpc>
              <a:spcBef>
                <a:spcPts val="0"/>
              </a:spcBef>
            </a:pPr>
            <a:r>
              <a:rPr lang="en-US" sz="2600">
                <a:latin typeface="Gadugi" panose="020B0502040204020203" pitchFamily="34" charset="0"/>
                <a:cs typeface="Times New Roman"/>
              </a:rPr>
              <a:t>Donnelly College’s assessment framework has been designed to promote </a:t>
            </a:r>
            <a:r>
              <a:rPr lang="en-US" sz="2600" b="1">
                <a:latin typeface="Gadugi" panose="020B0502040204020203" pitchFamily="34" charset="0"/>
                <a:cs typeface="Times New Roman"/>
              </a:rPr>
              <a:t>continuous program improvement</a:t>
            </a:r>
            <a:r>
              <a:rPr lang="en-US" sz="2600">
                <a:latin typeface="Gadugi" panose="020B0502040204020203" pitchFamily="34" charset="0"/>
                <a:cs typeface="Times New Roman"/>
              </a:rPr>
              <a:t>. The faculty, staff, and students of Donnelly College recognize that program improvement can come in many forms, but that without taking time to examine and critically reflect on programmatic and internal operations there will be little chance of making meaningful or significant changes.</a:t>
            </a:r>
            <a:endParaRPr lang="en-US" sz="2600">
              <a:latin typeface="Gadugi" panose="020B0502040204020203" pitchFamily="34" charset="0"/>
            </a:endParaRPr>
          </a:p>
        </p:txBody>
      </p:sp>
      <p:sp>
        <p:nvSpPr>
          <p:cNvPr id="5" name="Slide Number Placeholder 4"/>
          <p:cNvSpPr>
            <a:spLocks noGrp="1"/>
          </p:cNvSpPr>
          <p:nvPr>
            <p:ph type="sldNum" sz="quarter" idx="12"/>
          </p:nvPr>
        </p:nvSpPr>
        <p:spPr/>
        <p:txBody>
          <a:bodyPr/>
          <a:lstStyle/>
          <a:p>
            <a:fld id="{F8468C19-F551-4B30-B78A-807403FC6262}" type="slidenum">
              <a:rPr lang="en-US" sz="900" smtClean="0">
                <a:solidFill>
                  <a:schemeClr val="tx1"/>
                </a:solidFill>
                <a:latin typeface="Gadugi" panose="020B0502040204020203" pitchFamily="34" charset="0"/>
              </a:rPr>
              <a:t>2</a:t>
            </a:fld>
            <a:endParaRPr lang="en-US" sz="900">
              <a:solidFill>
                <a:schemeClr val="tx1"/>
              </a:solidFill>
              <a:latin typeface="Gadugi" panose="020B0502040204020203" pitchFamily="34" charset="0"/>
            </a:endParaRPr>
          </a:p>
        </p:txBody>
      </p:sp>
      <p:pic>
        <p:nvPicPr>
          <p:cNvPr id="4" name="Picture 2" descr="Donnelly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50" y="6384509"/>
            <a:ext cx="3095625" cy="42100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99588" y="1469571"/>
            <a:ext cx="10723880" cy="0"/>
          </a:xfrm>
          <a:prstGeom prst="line">
            <a:avLst/>
          </a:prstGeom>
          <a:ln>
            <a:solidFill>
              <a:srgbClr val="99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0630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effectLst>
                  <a:outerShdw blurRad="38100" dist="38100" dir="2700000" algn="tl">
                    <a:srgbClr val="000000">
                      <a:alpha val="43137"/>
                    </a:srgbClr>
                  </a:outerShdw>
                </a:effectLst>
                <a:latin typeface="Gadugi"/>
              </a:rPr>
              <a:t>What Is Assessment of Student Learning?</a:t>
            </a:r>
          </a:p>
        </p:txBody>
      </p:sp>
      <p:sp>
        <p:nvSpPr>
          <p:cNvPr id="3" name="Content Placeholder 2"/>
          <p:cNvSpPr>
            <a:spLocks noGrp="1"/>
          </p:cNvSpPr>
          <p:nvPr>
            <p:ph idx="1"/>
          </p:nvPr>
        </p:nvSpPr>
        <p:spPr/>
        <p:txBody>
          <a:bodyPr>
            <a:normAutofit/>
          </a:bodyPr>
          <a:lstStyle/>
          <a:p>
            <a:pPr>
              <a:lnSpc>
                <a:spcPct val="114000"/>
              </a:lnSpc>
              <a:spcBef>
                <a:spcPts val="0"/>
              </a:spcBef>
            </a:pPr>
            <a:r>
              <a:rPr lang="en-US" sz="2600">
                <a:latin typeface="Gadugi" panose="020B0502040204020203" pitchFamily="34" charset="0"/>
                <a:cs typeface="Times New Roman"/>
              </a:rPr>
              <a:t>Assessment is a systematic collection and </a:t>
            </a:r>
            <a:r>
              <a:rPr lang="en-US" sz="2600" b="1">
                <a:latin typeface="Gadugi" panose="020B0502040204020203" pitchFamily="34" charset="0"/>
                <a:cs typeface="Times New Roman"/>
              </a:rPr>
              <a:t>analysis of data</a:t>
            </a:r>
            <a:r>
              <a:rPr lang="en-US" sz="2600">
                <a:latin typeface="Gadugi" panose="020B0502040204020203" pitchFamily="34" charset="0"/>
                <a:cs typeface="Times New Roman"/>
              </a:rPr>
              <a:t> to improve student learning. The assessment process collects and analyze data on whether students can demonstrate a set of knowledge and skills after completing a program of study. It informs curriculum and program improvements.</a:t>
            </a:r>
            <a:endParaRPr lang="en-US" sz="2600">
              <a:latin typeface="Gadugi" panose="020B0502040204020203" pitchFamily="34" charset="0"/>
            </a:endParaRPr>
          </a:p>
        </p:txBody>
      </p:sp>
      <p:sp>
        <p:nvSpPr>
          <p:cNvPr id="4" name="Slide Number Placeholder 3"/>
          <p:cNvSpPr>
            <a:spLocks noGrp="1"/>
          </p:cNvSpPr>
          <p:nvPr>
            <p:ph type="sldNum" sz="quarter" idx="12"/>
          </p:nvPr>
        </p:nvSpPr>
        <p:spPr/>
        <p:txBody>
          <a:bodyPr/>
          <a:lstStyle/>
          <a:p>
            <a:fld id="{F8468C19-F551-4B30-B78A-807403FC6262}" type="slidenum">
              <a:rPr lang="en-US" smtClean="0"/>
              <a:t>3</a:t>
            </a:fld>
            <a:endParaRPr lang="en-US"/>
          </a:p>
        </p:txBody>
      </p:sp>
      <p:pic>
        <p:nvPicPr>
          <p:cNvPr id="5" name="Picture 2" descr="Donnelly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50" y="6384509"/>
            <a:ext cx="3095625" cy="42100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58766" y="1856560"/>
            <a:ext cx="10723880" cy="0"/>
          </a:xfrm>
          <a:prstGeom prst="line">
            <a:avLst/>
          </a:prstGeom>
          <a:ln>
            <a:solidFill>
              <a:srgbClr val="99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5508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effectLst>
                  <a:outerShdw blurRad="38100" dist="38100" dir="2700000" algn="tl">
                    <a:srgbClr val="000000">
                      <a:alpha val="43137"/>
                    </a:srgbClr>
                  </a:outerShdw>
                </a:effectLst>
                <a:latin typeface="Gadugi" panose="020B0502040204020203" pitchFamily="34" charset="0"/>
              </a:rPr>
              <a:t>Nine Principles of Good Practice for Assessing Student Learning</a:t>
            </a:r>
          </a:p>
        </p:txBody>
      </p:sp>
      <p:sp>
        <p:nvSpPr>
          <p:cNvPr id="3" name="Content Placeholder 2"/>
          <p:cNvSpPr>
            <a:spLocks noGrp="1"/>
          </p:cNvSpPr>
          <p:nvPr>
            <p:ph idx="1"/>
          </p:nvPr>
        </p:nvSpPr>
        <p:spPr/>
        <p:txBody>
          <a:bodyPr>
            <a:noAutofit/>
          </a:bodyPr>
          <a:lstStyle/>
          <a:p>
            <a:pPr marL="514350" indent="-514350">
              <a:lnSpc>
                <a:spcPct val="114000"/>
              </a:lnSpc>
              <a:spcBef>
                <a:spcPts val="0"/>
              </a:spcBef>
              <a:buFont typeface="+mj-lt"/>
              <a:buAutoNum type="arabicPeriod"/>
            </a:pPr>
            <a:r>
              <a:rPr lang="en-US" sz="2600">
                <a:latin typeface="Gadugi" panose="020B0502040204020203" pitchFamily="34" charset="0"/>
                <a:cs typeface="Times New Roman"/>
              </a:rPr>
              <a:t>The assessment of student learning begins with educational values.</a:t>
            </a:r>
          </a:p>
          <a:p>
            <a:pPr marL="514350" indent="-514350">
              <a:lnSpc>
                <a:spcPct val="114000"/>
              </a:lnSpc>
              <a:spcBef>
                <a:spcPts val="0"/>
              </a:spcBef>
              <a:buFont typeface="+mj-lt"/>
              <a:buAutoNum type="arabicPeriod"/>
            </a:pPr>
            <a:r>
              <a:rPr lang="en-US" sz="2600">
                <a:latin typeface="Gadugi" panose="020B0502040204020203" pitchFamily="34" charset="0"/>
                <a:cs typeface="Times New Roman"/>
              </a:rPr>
              <a:t>Assessment is most effective when it reflects an understanding of learning as multidimensional, integrated, and revealed in performance over time.</a:t>
            </a:r>
          </a:p>
          <a:p>
            <a:pPr marL="514350" indent="-514350">
              <a:lnSpc>
                <a:spcPct val="114000"/>
              </a:lnSpc>
              <a:spcBef>
                <a:spcPts val="0"/>
              </a:spcBef>
              <a:buFont typeface="+mj-lt"/>
              <a:buAutoNum type="arabicPeriod"/>
            </a:pPr>
            <a:r>
              <a:rPr lang="en-US" sz="2600">
                <a:latin typeface="Gadugi" panose="020B0502040204020203" pitchFamily="34" charset="0"/>
                <a:cs typeface="Times New Roman"/>
              </a:rPr>
              <a:t>Assessment works best when the programs it seeks to improve have clear, explicitly stated purposes.</a:t>
            </a:r>
          </a:p>
          <a:p>
            <a:pPr marL="514350" indent="-514350">
              <a:lnSpc>
                <a:spcPct val="114000"/>
              </a:lnSpc>
              <a:spcBef>
                <a:spcPts val="0"/>
              </a:spcBef>
              <a:buFont typeface="+mj-lt"/>
              <a:buAutoNum type="arabicPeriod"/>
            </a:pPr>
            <a:r>
              <a:rPr lang="en-US" sz="2600">
                <a:latin typeface="Gadugi" panose="020B0502040204020203" pitchFamily="34" charset="0"/>
                <a:cs typeface="Times New Roman"/>
              </a:rPr>
              <a:t>Assessment requires attention to outcomes but also and equally to the experiences that lead to those outcomes.</a:t>
            </a:r>
            <a:endParaRPr lang="en-US" sz="2600">
              <a:latin typeface="Gadugi" panose="020B0502040204020203" pitchFamily="34" charset="0"/>
            </a:endParaRPr>
          </a:p>
        </p:txBody>
      </p:sp>
      <p:sp>
        <p:nvSpPr>
          <p:cNvPr id="4" name="Slide Number Placeholder 3"/>
          <p:cNvSpPr>
            <a:spLocks noGrp="1"/>
          </p:cNvSpPr>
          <p:nvPr>
            <p:ph type="sldNum" sz="quarter" idx="12"/>
          </p:nvPr>
        </p:nvSpPr>
        <p:spPr/>
        <p:txBody>
          <a:bodyPr/>
          <a:lstStyle/>
          <a:p>
            <a:fld id="{F8468C19-F551-4B30-B78A-807403FC6262}" type="slidenum">
              <a:rPr lang="en-US" smtClean="0"/>
              <a:t>4</a:t>
            </a:fld>
            <a:endParaRPr lang="en-US"/>
          </a:p>
        </p:txBody>
      </p:sp>
      <p:pic>
        <p:nvPicPr>
          <p:cNvPr id="5" name="Picture 2" descr="Donnelly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50" y="6384509"/>
            <a:ext cx="3095625" cy="42100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46671" y="1845433"/>
            <a:ext cx="10723880" cy="0"/>
          </a:xfrm>
          <a:prstGeom prst="line">
            <a:avLst/>
          </a:prstGeom>
          <a:ln>
            <a:solidFill>
              <a:srgbClr val="99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0177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p:spPr>
        <p:txBody>
          <a:bodyPr>
            <a:normAutofit/>
          </a:bodyPr>
          <a:lstStyle/>
          <a:p>
            <a:r>
              <a:rPr lang="en-US" sz="4000">
                <a:effectLst>
                  <a:outerShdw blurRad="38100" dist="38100" dir="2700000" algn="tl">
                    <a:srgbClr val="000000">
                      <a:alpha val="43137"/>
                    </a:srgbClr>
                  </a:outerShdw>
                </a:effectLst>
                <a:latin typeface="Gadugi" panose="020B0502040204020203" pitchFamily="34" charset="0"/>
              </a:rPr>
              <a:t>Nine Principles of Good Practice for Assessing Student Learning</a:t>
            </a:r>
            <a:endParaRPr lang="en-US" sz="400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vert="horz" lIns="91440" tIns="45720" rIns="91440" bIns="45720" rtlCol="0" anchor="t">
            <a:noAutofit/>
          </a:bodyPr>
          <a:lstStyle/>
          <a:p>
            <a:pPr marL="514350" indent="-514350">
              <a:lnSpc>
                <a:spcPct val="114000"/>
              </a:lnSpc>
              <a:spcBef>
                <a:spcPts val="0"/>
              </a:spcBef>
              <a:buAutoNum type="arabicPeriod" startAt="5"/>
            </a:pPr>
            <a:r>
              <a:rPr lang="en-US" sz="2400">
                <a:latin typeface="Gadugi"/>
                <a:cs typeface="Times New Roman"/>
              </a:rPr>
              <a:t>Assessment works best when it is ongoing not episodic.</a:t>
            </a:r>
          </a:p>
          <a:p>
            <a:pPr marL="514350" indent="-514350">
              <a:lnSpc>
                <a:spcPct val="114000"/>
              </a:lnSpc>
              <a:spcBef>
                <a:spcPts val="0"/>
              </a:spcBef>
              <a:buAutoNum type="arabicPeriod" startAt="5"/>
            </a:pPr>
            <a:r>
              <a:rPr lang="en-US" sz="2400">
                <a:latin typeface="Gadugi"/>
                <a:cs typeface="Times New Roman"/>
              </a:rPr>
              <a:t>Assessment fosters wider improvement when representatives from across the educational community are involved.</a:t>
            </a:r>
          </a:p>
          <a:p>
            <a:pPr marL="514350" indent="-514350">
              <a:lnSpc>
                <a:spcPct val="114000"/>
              </a:lnSpc>
              <a:spcBef>
                <a:spcPts val="0"/>
              </a:spcBef>
              <a:buAutoNum type="arabicPeriod" startAt="5"/>
            </a:pPr>
            <a:r>
              <a:rPr lang="en-US" sz="2400">
                <a:latin typeface="Gadugi"/>
                <a:cs typeface="Times New Roman"/>
              </a:rPr>
              <a:t>Assessment makes a difference when it begins with issues of use and illuminates questions that people really care about.</a:t>
            </a:r>
          </a:p>
          <a:p>
            <a:pPr marL="514350" indent="-514350">
              <a:lnSpc>
                <a:spcPct val="114000"/>
              </a:lnSpc>
              <a:spcBef>
                <a:spcPts val="0"/>
              </a:spcBef>
              <a:buAutoNum type="arabicPeriod" startAt="5"/>
            </a:pPr>
            <a:r>
              <a:rPr lang="en-US" sz="2400">
                <a:latin typeface="Gadugi"/>
                <a:cs typeface="Times New Roman"/>
              </a:rPr>
              <a:t>Assessment is most likely to lead to improvement when it is part of a larger set of conditions that promote change.</a:t>
            </a:r>
          </a:p>
          <a:p>
            <a:pPr marL="514350" indent="-514350">
              <a:lnSpc>
                <a:spcPct val="114000"/>
              </a:lnSpc>
              <a:spcBef>
                <a:spcPts val="0"/>
              </a:spcBef>
              <a:buAutoNum type="arabicPeriod" startAt="5"/>
            </a:pPr>
            <a:r>
              <a:rPr lang="en-US" sz="2400">
                <a:latin typeface="Gadugi"/>
                <a:cs typeface="Times New Roman"/>
              </a:rPr>
              <a:t>Through assessment, educators meet responsibilities to</a:t>
            </a:r>
            <a:r>
              <a:rPr lang="en-US" sz="2600">
                <a:latin typeface="Gadugi"/>
                <a:cs typeface="Times New Roman"/>
              </a:rPr>
              <a:t> </a:t>
            </a:r>
            <a:r>
              <a:rPr lang="en-US" sz="2400">
                <a:latin typeface="Gadugi"/>
                <a:cs typeface="Times New Roman"/>
              </a:rPr>
              <a:t>students and to the public.</a:t>
            </a:r>
            <a:endParaRPr lang="en-US" sz="2400">
              <a:latin typeface="Gadugi"/>
            </a:endParaRPr>
          </a:p>
        </p:txBody>
      </p:sp>
      <p:sp>
        <p:nvSpPr>
          <p:cNvPr id="4" name="Slide Number Placeholder 3"/>
          <p:cNvSpPr>
            <a:spLocks noGrp="1"/>
          </p:cNvSpPr>
          <p:nvPr>
            <p:ph type="sldNum" sz="quarter" idx="12"/>
          </p:nvPr>
        </p:nvSpPr>
        <p:spPr/>
        <p:txBody>
          <a:bodyPr/>
          <a:lstStyle/>
          <a:p>
            <a:fld id="{F8468C19-F551-4B30-B78A-807403FC6262}" type="slidenum">
              <a:rPr lang="en-US" smtClean="0"/>
              <a:t>5</a:t>
            </a:fld>
            <a:endParaRPr lang="en-US"/>
          </a:p>
        </p:txBody>
      </p:sp>
      <p:pic>
        <p:nvPicPr>
          <p:cNvPr id="5" name="Picture 2" descr="Donnelly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50" y="6384509"/>
            <a:ext cx="3095625" cy="42100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740409" y="1924596"/>
            <a:ext cx="10723880" cy="0"/>
          </a:xfrm>
          <a:prstGeom prst="line">
            <a:avLst/>
          </a:prstGeom>
          <a:ln>
            <a:solidFill>
              <a:srgbClr val="99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6069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959EDC-0DE7-4311-9BA8-4000D2BD97B8}"/>
              </a:ext>
            </a:extLst>
          </p:cNvPr>
          <p:cNvSpPr>
            <a:spLocks noGrp="1"/>
          </p:cNvSpPr>
          <p:nvPr>
            <p:ph type="sldNum" sz="quarter" idx="12"/>
          </p:nvPr>
        </p:nvSpPr>
        <p:spPr/>
        <p:txBody>
          <a:bodyPr/>
          <a:lstStyle/>
          <a:p>
            <a:fld id="{F8468C19-F551-4B30-B78A-807403FC6262}" type="slidenum">
              <a:rPr lang="en-US" smtClean="0"/>
              <a:t>6</a:t>
            </a:fld>
            <a:endParaRPr lang="en-US"/>
          </a:p>
        </p:txBody>
      </p:sp>
      <p:sp>
        <p:nvSpPr>
          <p:cNvPr id="3" name="TextBox 2">
            <a:extLst>
              <a:ext uri="{FF2B5EF4-FFF2-40B4-BE49-F238E27FC236}">
                <a16:creationId xmlns:a16="http://schemas.microsoft.com/office/drawing/2014/main" id="{880A00E3-B3FA-4E39-88FE-82624BB9B2F6}"/>
              </a:ext>
            </a:extLst>
          </p:cNvPr>
          <p:cNvSpPr txBox="1"/>
          <p:nvPr/>
        </p:nvSpPr>
        <p:spPr>
          <a:xfrm>
            <a:off x="565151" y="755651"/>
            <a:ext cx="8926512" cy="20313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b="0" i="0" u="none" strike="noStrike">
                <a:solidFill>
                  <a:srgbClr val="FFFFFF"/>
                </a:solidFill>
                <a:latin typeface="Times New Roman"/>
              </a:rPr>
              <a:t>Authors: Alexander W. Astin; Trudy W. Banta; K. Patricia Cross; Elaine El-Khawas; Peter T. Ewell; Pat Hutchings;</a:t>
            </a:r>
            <a:r>
              <a:rPr lang="en-US" b="0" i="0">
                <a:latin typeface="Times New Roman"/>
              </a:rPr>
              <a:t>​</a:t>
            </a:r>
            <a:r>
              <a:rPr lang="en-US" b="0" i="0" u="none" strike="noStrike">
                <a:solidFill>
                  <a:srgbClr val="FFFFFF"/>
                </a:solidFill>
                <a:latin typeface="Times New Roman"/>
              </a:rPr>
              <a:t>Theodore J. Marchese; Kay M. </a:t>
            </a:r>
            <a:r>
              <a:rPr lang="en-US" b="0" i="0" u="none" strike="noStrike" err="1">
                <a:solidFill>
                  <a:srgbClr val="FFFFFF"/>
                </a:solidFill>
                <a:latin typeface="Times New Roman"/>
              </a:rPr>
              <a:t>McClenney</a:t>
            </a:r>
            <a:r>
              <a:rPr lang="en-US" b="0" i="0" u="none" strike="noStrike">
                <a:solidFill>
                  <a:srgbClr val="FFFFFF"/>
                </a:solidFill>
                <a:latin typeface="Times New Roman"/>
              </a:rPr>
              <a:t>; Marcia Mentkowski; Margaret A. Miller; E. Thomas Moran; Barbara D. Wright</a:t>
            </a:r>
            <a:r>
              <a:rPr lang="en-US">
                <a:solidFill>
                  <a:srgbClr val="FFFFFF"/>
                </a:solidFill>
                <a:latin typeface="Times New Roman"/>
              </a:rPr>
              <a:t>. </a:t>
            </a:r>
            <a:r>
              <a:rPr lang="en-US" b="0" i="0" u="none" strike="noStrike">
                <a:solidFill>
                  <a:srgbClr val="FFFFFF"/>
                </a:solidFill>
                <a:latin typeface="Times New Roman"/>
              </a:rPr>
              <a:t>These principles were developed under the auspices of the AAHE Assessment Forum with support from the Fund for </a:t>
            </a:r>
            <a:r>
              <a:rPr lang="en-US">
                <a:solidFill>
                  <a:srgbClr val="FFFFFF"/>
                </a:solidFill>
                <a:latin typeface="Times New Roman"/>
              </a:rPr>
              <a:t>the </a:t>
            </a:r>
            <a:r>
              <a:rPr lang="en-US" b="0" i="0" u="none" strike="noStrike">
                <a:solidFill>
                  <a:srgbClr val="FFFFFF"/>
                </a:solidFill>
                <a:latin typeface="Times New Roman"/>
              </a:rPr>
              <a:t>Improvement of Post-Secondary Education with additional support for publication and dissemination from the Exxon</a:t>
            </a:r>
            <a:r>
              <a:rPr lang="en-US" b="0" i="0">
                <a:latin typeface="Times New Roman"/>
              </a:rPr>
              <a:t>​</a:t>
            </a:r>
            <a:r>
              <a:rPr lang="en-US">
                <a:latin typeface="Times New Roman"/>
              </a:rPr>
              <a:t> </a:t>
            </a:r>
            <a:r>
              <a:rPr lang="en-US" b="0" i="0" u="none" strike="noStrike">
                <a:solidFill>
                  <a:srgbClr val="FFFFFF"/>
                </a:solidFill>
                <a:latin typeface="Times New Roman"/>
              </a:rPr>
              <a:t>Education Foundation. Copies may be made without restriction.</a:t>
            </a:r>
            <a:r>
              <a:rPr lang="en-US" b="0" i="0">
                <a:latin typeface="Times New Roman"/>
              </a:rPr>
              <a:t>​</a:t>
            </a:r>
            <a:endParaRPr lang="en-US" b="0" i="0">
              <a:latin typeface="Times New Roman"/>
              <a:cs typeface="Times New Roman"/>
            </a:endParaRPr>
          </a:p>
          <a:p>
            <a:pPr algn="l" rtl="0"/>
            <a:r>
              <a:rPr lang="en-US" b="0" i="0">
                <a:latin typeface="Times New Roman"/>
              </a:rPr>
              <a:t>​</a:t>
            </a:r>
            <a:endParaRPr lang="en-US"/>
          </a:p>
        </p:txBody>
      </p:sp>
    </p:spTree>
    <p:extLst>
      <p:ext uri="{BB962C8B-B14F-4D97-AF65-F5344CB8AC3E}">
        <p14:creationId xmlns:p14="http://schemas.microsoft.com/office/powerpoint/2010/main" val="3580385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6591-0966-47B7-AE62-5080B8489472}"/>
              </a:ext>
            </a:extLst>
          </p:cNvPr>
          <p:cNvSpPr>
            <a:spLocks noGrp="1"/>
          </p:cNvSpPr>
          <p:nvPr>
            <p:ph type="title"/>
          </p:nvPr>
        </p:nvSpPr>
        <p:spPr>
          <a:xfrm>
            <a:off x="1187532" y="5074851"/>
            <a:ext cx="9404723" cy="1611081"/>
          </a:xfrm>
        </p:spPr>
        <p:txBody>
          <a:bodyPr/>
          <a:lstStyle/>
          <a:p>
            <a:r>
              <a:rPr lang="en-US" dirty="0"/>
              <a:t>HOW DONNELLY CHANGED THE CULTURE OF ASSESSMENT</a:t>
            </a:r>
          </a:p>
        </p:txBody>
      </p:sp>
      <p:sp>
        <p:nvSpPr>
          <p:cNvPr id="3" name="Content Placeholder 2">
            <a:extLst>
              <a:ext uri="{FF2B5EF4-FFF2-40B4-BE49-F238E27FC236}">
                <a16:creationId xmlns:a16="http://schemas.microsoft.com/office/drawing/2014/main" id="{173EA2C3-A66F-485C-93E8-51907770D219}"/>
              </a:ext>
            </a:extLst>
          </p:cNvPr>
          <p:cNvSpPr>
            <a:spLocks noGrp="1"/>
          </p:cNvSpPr>
          <p:nvPr>
            <p:ph idx="1"/>
          </p:nvPr>
        </p:nvSpPr>
        <p:spPr>
          <a:xfrm>
            <a:off x="1031875" y="293300"/>
            <a:ext cx="10859478" cy="6511559"/>
          </a:xfrm>
        </p:spPr>
        <p:txBody>
          <a:bodyPr vert="horz" lIns="91440" tIns="45720" rIns="91440" bIns="45720" rtlCol="0" anchor="t">
            <a:normAutofit fontScale="92500" lnSpcReduction="10000"/>
          </a:bodyPr>
          <a:lstStyle/>
          <a:p>
            <a:r>
              <a:rPr lang="en-US" sz="1800" dirty="0">
                <a:latin typeface="Gadugi"/>
              </a:rPr>
              <a:t>Assessment Academy Summer 2017</a:t>
            </a:r>
            <a:endParaRPr lang="en-US" sz="1800"/>
          </a:p>
          <a:p>
            <a:r>
              <a:rPr lang="en-US" sz="1800" dirty="0">
                <a:latin typeface="Gadugi"/>
              </a:rPr>
              <a:t>Revision of Donnelly College Learning Outcomes(DCLO)</a:t>
            </a:r>
            <a:endParaRPr lang="en-US" sz="1800"/>
          </a:p>
          <a:p>
            <a:r>
              <a:rPr lang="en-US" sz="1800" dirty="0">
                <a:latin typeface="Gadugi"/>
              </a:rPr>
              <a:t>Creation of Program Learning Outcomes (PLO) for every Program and Student Learning Outcomes (SLO) for every course.</a:t>
            </a:r>
            <a:endParaRPr lang="en-US" sz="1800"/>
          </a:p>
          <a:p>
            <a:r>
              <a:rPr lang="en-US" sz="1800" dirty="0">
                <a:latin typeface="Gadugi"/>
              </a:rPr>
              <a:t>Development of Assessment Council of Donnelly College and Student Learning Outcomes Committee</a:t>
            </a:r>
            <a:endParaRPr lang="en-US" sz="1800"/>
          </a:p>
          <a:p>
            <a:r>
              <a:rPr lang="en-US" sz="1800" dirty="0">
                <a:latin typeface="Gadugi"/>
              </a:rPr>
              <a:t>Revised Program Review process with Program Review Template and Schedule of Reviews</a:t>
            </a:r>
            <a:endParaRPr lang="en-US" sz="1800"/>
          </a:p>
          <a:p>
            <a:r>
              <a:rPr lang="en-US" sz="1800" dirty="0">
                <a:latin typeface="Gadugi"/>
              </a:rPr>
              <a:t>Mapping of General Education Outcomes</a:t>
            </a:r>
            <a:endParaRPr lang="en-US" sz="1800"/>
          </a:p>
          <a:p>
            <a:r>
              <a:rPr lang="en-US" sz="1800" dirty="0">
                <a:latin typeface="Gadugi"/>
              </a:rPr>
              <a:t>Assessment Plans for  every department</a:t>
            </a:r>
            <a:endParaRPr lang="en-US" sz="1800"/>
          </a:p>
          <a:p>
            <a:r>
              <a:rPr lang="en-US" sz="1800" dirty="0">
                <a:latin typeface="Gadugi"/>
              </a:rPr>
              <a:t>Implementation of Watermark software AMS/VIA</a:t>
            </a:r>
            <a:endParaRPr lang="en-US" sz="1800"/>
          </a:p>
          <a:p>
            <a:r>
              <a:rPr lang="en-US" sz="1800" dirty="0">
                <a:latin typeface="Gadugi"/>
              </a:rPr>
              <a:t>Assessment of Co-curricular activities</a:t>
            </a:r>
            <a:endParaRPr lang="en-US" sz="1800"/>
          </a:p>
          <a:p>
            <a:r>
              <a:rPr lang="en-US" sz="1800" dirty="0">
                <a:latin typeface="Gadugi"/>
              </a:rPr>
              <a:t>Continuous review of data for continuous improvement</a:t>
            </a:r>
            <a:endParaRPr lang="en-US" sz="1800"/>
          </a:p>
          <a:p>
            <a:r>
              <a:rPr lang="en-US" sz="1800" dirty="0">
                <a:latin typeface="Gadugi"/>
              </a:rPr>
              <a:t>Assessment Acadamy Summer 2019-Mid-Project report</a:t>
            </a:r>
            <a:endParaRPr lang="en-US" sz="1800" dirty="0"/>
          </a:p>
          <a:p>
            <a:endParaRPr lang="en-US"/>
          </a:p>
          <a:p>
            <a:endParaRPr lang="en-US"/>
          </a:p>
          <a:p>
            <a:endParaRPr lang="en-US"/>
          </a:p>
          <a:p>
            <a:pPr marL="0" indent="0">
              <a:buNone/>
            </a:pPr>
            <a:endParaRPr lang="en-US"/>
          </a:p>
          <a:p>
            <a:pPr marL="0" indent="0">
              <a:buNone/>
            </a:pPr>
            <a:endParaRPr lang="en-US"/>
          </a:p>
          <a:p>
            <a:pPr marL="0" indent="0">
              <a:buNone/>
            </a:pPr>
            <a:r>
              <a:rPr lang="en-US" dirty="0"/>
              <a:t>                      </a:t>
            </a:r>
          </a:p>
        </p:txBody>
      </p:sp>
      <p:sp>
        <p:nvSpPr>
          <p:cNvPr id="4" name="Slide Number Placeholder 3">
            <a:extLst>
              <a:ext uri="{FF2B5EF4-FFF2-40B4-BE49-F238E27FC236}">
                <a16:creationId xmlns:a16="http://schemas.microsoft.com/office/drawing/2014/main" id="{821BE5A4-5003-4AA8-807E-6E9F40A33BE4}"/>
              </a:ext>
            </a:extLst>
          </p:cNvPr>
          <p:cNvSpPr>
            <a:spLocks noGrp="1"/>
          </p:cNvSpPr>
          <p:nvPr>
            <p:ph type="sldNum" sz="quarter" idx="12"/>
          </p:nvPr>
        </p:nvSpPr>
        <p:spPr/>
        <p:txBody>
          <a:bodyPr/>
          <a:lstStyle/>
          <a:p>
            <a:fld id="{F8468C19-F551-4B30-B78A-807403FC6262}" type="slidenum">
              <a:rPr lang="en-US" smtClean="0"/>
              <a:t>7</a:t>
            </a:fld>
            <a:endParaRPr lang="en-US"/>
          </a:p>
        </p:txBody>
      </p:sp>
    </p:spTree>
    <p:extLst>
      <p:ext uri="{BB962C8B-B14F-4D97-AF65-F5344CB8AC3E}">
        <p14:creationId xmlns:p14="http://schemas.microsoft.com/office/powerpoint/2010/main" val="249930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 calcmode="lin" valueType="num">
                                      <p:cBhvr additive="base">
                                        <p:cTn id="7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ffectLst>
                  <a:outerShdw blurRad="38100" dist="38100" dir="2700000" algn="tl">
                    <a:srgbClr val="000000">
                      <a:alpha val="43137"/>
                    </a:srgbClr>
                  </a:outerShdw>
                </a:effectLst>
                <a:latin typeface="Gadugi" panose="020B0502040204020203" pitchFamily="34" charset="0"/>
              </a:rPr>
              <a:t>Assessment</a:t>
            </a:r>
          </a:p>
        </p:txBody>
      </p:sp>
      <p:sp>
        <p:nvSpPr>
          <p:cNvPr id="3" name="Content Placeholder 2"/>
          <p:cNvSpPr>
            <a:spLocks noGrp="1"/>
          </p:cNvSpPr>
          <p:nvPr>
            <p:ph idx="1"/>
          </p:nvPr>
        </p:nvSpPr>
        <p:spPr/>
        <p:txBody>
          <a:bodyPr vert="horz" lIns="91440" tIns="45720" rIns="91440" bIns="45720" rtlCol="0" anchor="t">
            <a:normAutofit/>
          </a:bodyPr>
          <a:lstStyle/>
          <a:p>
            <a:pPr marL="0" indent="0" algn="ctr">
              <a:buNone/>
            </a:pPr>
            <a:r>
              <a:rPr lang="en-US" sz="3600">
                <a:latin typeface="Gadugi"/>
              </a:rPr>
              <a:t>What to do with all that data?</a:t>
            </a:r>
            <a:endParaRPr lang="en-US">
              <a:latin typeface="Gadugi"/>
            </a:endParaRPr>
          </a:p>
          <a:p>
            <a:pPr marL="0" indent="0" algn="ctr">
              <a:buNone/>
            </a:pPr>
            <a:endParaRPr lang="en-US" sz="3600">
              <a:latin typeface="Gadugi" panose="020B0502040204020203" pitchFamily="34" charset="0"/>
            </a:endParaRPr>
          </a:p>
          <a:p>
            <a:pPr marL="0" indent="0" algn="ctr">
              <a:buNone/>
            </a:pPr>
            <a:endParaRPr lang="en-US" sz="3600">
              <a:latin typeface="Gadugi" panose="020B0502040204020203" pitchFamily="34" charset="0"/>
            </a:endParaRPr>
          </a:p>
        </p:txBody>
      </p:sp>
      <p:sp>
        <p:nvSpPr>
          <p:cNvPr id="4" name="Slide Number Placeholder 3"/>
          <p:cNvSpPr>
            <a:spLocks noGrp="1"/>
          </p:cNvSpPr>
          <p:nvPr>
            <p:ph type="sldNum" sz="quarter" idx="12"/>
          </p:nvPr>
        </p:nvSpPr>
        <p:spPr/>
        <p:txBody>
          <a:bodyPr/>
          <a:lstStyle/>
          <a:p>
            <a:fld id="{F8468C19-F551-4B30-B78A-807403FC6262}" type="slidenum">
              <a:rPr lang="en-US" smtClean="0"/>
              <a:t>8</a:t>
            </a:fld>
            <a:endParaRPr lang="en-US"/>
          </a:p>
        </p:txBody>
      </p:sp>
      <p:pic>
        <p:nvPicPr>
          <p:cNvPr id="6" name="Picture 5" descr="January 2014 Newsletter | Open Source Initiativ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8640" y="2991069"/>
            <a:ext cx="3474720" cy="3474720"/>
          </a:xfrm>
          <a:prstGeom prst="rect">
            <a:avLst/>
          </a:prstGeom>
        </p:spPr>
      </p:pic>
      <p:cxnSp>
        <p:nvCxnSpPr>
          <p:cNvPr id="7" name="Straight Connector 6"/>
          <p:cNvCxnSpPr/>
          <p:nvPr/>
        </p:nvCxnSpPr>
        <p:spPr>
          <a:xfrm>
            <a:off x="699588" y="1469571"/>
            <a:ext cx="10723880" cy="0"/>
          </a:xfrm>
          <a:prstGeom prst="line">
            <a:avLst/>
          </a:prstGeom>
          <a:ln>
            <a:solidFill>
              <a:srgbClr val="99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7553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effectLst>
                  <a:outerShdw blurRad="38100" dist="38100" dir="2700000" algn="tl">
                    <a:srgbClr val="000000">
                      <a:alpha val="43137"/>
                    </a:srgbClr>
                  </a:outerShdw>
                </a:effectLst>
                <a:latin typeface="Gadugi" panose="020B0502040204020203" pitchFamily="34" charset="0"/>
              </a:rPr>
              <a:t>Assessment Data and Analysis – Success First</a:t>
            </a:r>
          </a:p>
        </p:txBody>
      </p:sp>
      <p:pic>
        <p:nvPicPr>
          <p:cNvPr id="6" name="Picture 4" descr="A screenshot of a cell phone&#10;&#10;Description generated with very high confidence">
            <a:extLst>
              <a:ext uri="{FF2B5EF4-FFF2-40B4-BE49-F238E27FC236}">
                <a16:creationId xmlns:a16="http://schemas.microsoft.com/office/drawing/2014/main" id="{34E8CDA0-32A9-4EBA-B94D-B5CF7A005D50}"/>
              </a:ext>
            </a:extLst>
          </p:cNvPr>
          <p:cNvPicPr>
            <a:picLocks noGrp="1" noChangeAspect="1"/>
          </p:cNvPicPr>
          <p:nvPr>
            <p:ph idx="1"/>
          </p:nvPr>
        </p:nvPicPr>
        <p:blipFill>
          <a:blip r:embed="rId2"/>
          <a:stretch>
            <a:fillRect/>
          </a:stretch>
        </p:blipFill>
        <p:spPr>
          <a:xfrm>
            <a:off x="1103313" y="2693564"/>
            <a:ext cx="8947150" cy="2913910"/>
          </a:xfrm>
          <a:prstGeom prst="rect">
            <a:avLst/>
          </a:prstGeom>
        </p:spPr>
      </p:pic>
      <p:sp>
        <p:nvSpPr>
          <p:cNvPr id="4" name="Slide Number Placeholder 3"/>
          <p:cNvSpPr>
            <a:spLocks noGrp="1"/>
          </p:cNvSpPr>
          <p:nvPr>
            <p:ph type="sldNum" sz="quarter" idx="12"/>
          </p:nvPr>
        </p:nvSpPr>
        <p:spPr/>
        <p:txBody>
          <a:bodyPr/>
          <a:lstStyle/>
          <a:p>
            <a:fld id="{F8468C19-F551-4B30-B78A-807403FC6262}" type="slidenum">
              <a:rPr lang="en-US" smtClean="0"/>
              <a:t>9</a:t>
            </a:fld>
            <a:endParaRPr lang="en-US"/>
          </a:p>
        </p:txBody>
      </p:sp>
      <p:pic>
        <p:nvPicPr>
          <p:cNvPr id="5" name="Picture 2" descr="Donnelly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150" y="6384509"/>
            <a:ext cx="3095625" cy="42100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04338" y="1918607"/>
            <a:ext cx="10723880" cy="0"/>
          </a:xfrm>
          <a:prstGeom prst="line">
            <a:avLst/>
          </a:prstGeom>
          <a:ln>
            <a:solidFill>
              <a:srgbClr val="99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87346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Ion</vt:lpstr>
      <vt:lpstr>Excellence through Assessment  Year Two – What to do with all that data?</vt:lpstr>
      <vt:lpstr>Assessment Philosophy</vt:lpstr>
      <vt:lpstr>What Is Assessment of Student Learning?</vt:lpstr>
      <vt:lpstr>Nine Principles of Good Practice for Assessing Student Learning</vt:lpstr>
      <vt:lpstr>Nine Principles of Good Practice for Assessing Student Learning</vt:lpstr>
      <vt:lpstr>PowerPoint Presentation</vt:lpstr>
      <vt:lpstr>HOW DONNELLY CHANGED THE CULTURE OF ASSESSMENT</vt:lpstr>
      <vt:lpstr>Assessment</vt:lpstr>
      <vt:lpstr>Assessment Data and Analysis – Success First</vt:lpstr>
      <vt:lpstr>PowerPoint Presentation</vt:lpstr>
      <vt:lpstr>Data Matters</vt:lpstr>
      <vt:lpstr>What assessment data do we currently use at Donnelly College?</vt:lpstr>
      <vt:lpstr>PowerPoint Presentation</vt:lpstr>
      <vt:lpstr>Aggregation of Data</vt:lpstr>
      <vt:lpstr>Who decides what to do with the data?</vt:lpstr>
      <vt:lpstr>Where is the data stored?</vt:lpstr>
      <vt:lpstr>What changes have we already made with assessment data?</vt:lpstr>
      <vt:lpstr>4B.  The institution demonstrates a commitment to educational achievement and improvement through ongoing assessment of student learning.</vt:lpstr>
      <vt:lpstr>Please fill out the evaluation form so I can assess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Excellence through Assessment  Year Two – What to do with all that data?</dc:title>
  <dc:creator>Pedro Leite</dc:creator>
  <cp:revision>44</cp:revision>
  <dcterms:created xsi:type="dcterms:W3CDTF">2019-01-16T16:56:16Z</dcterms:created>
  <dcterms:modified xsi:type="dcterms:W3CDTF">2019-01-22T14:49:46Z</dcterms:modified>
</cp:coreProperties>
</file>