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300" r:id="rId7"/>
    <p:sldId id="260" r:id="rId8"/>
    <p:sldId id="261" r:id="rId9"/>
    <p:sldId id="262" r:id="rId10"/>
    <p:sldId id="287" r:id="rId11"/>
    <p:sldId id="298" r:id="rId12"/>
    <p:sldId id="264" r:id="rId13"/>
    <p:sldId id="290" r:id="rId14"/>
    <p:sldId id="291" r:id="rId15"/>
    <p:sldId id="301" r:id="rId16"/>
    <p:sldId id="268" r:id="rId17"/>
    <p:sldId id="269" r:id="rId18"/>
    <p:sldId id="270" r:id="rId19"/>
    <p:sldId id="271" r:id="rId20"/>
    <p:sldId id="272" r:id="rId21"/>
    <p:sldId id="273" r:id="rId22"/>
    <p:sldId id="283" r:id="rId23"/>
    <p:sldId id="274" r:id="rId24"/>
    <p:sldId id="275" r:id="rId25"/>
    <p:sldId id="276" r:id="rId26"/>
    <p:sldId id="277" r:id="rId27"/>
    <p:sldId id="278" r:id="rId28"/>
    <p:sldId id="279" r:id="rId29"/>
    <p:sldId id="280" r:id="rId30"/>
    <p:sldId id="282" r:id="rId31"/>
    <p:sldId id="292" r:id="rId32"/>
    <p:sldId id="293" r:id="rId33"/>
    <p:sldId id="294" r:id="rId34"/>
    <p:sldId id="295" r:id="rId35"/>
    <p:sldId id="296" r:id="rId36"/>
    <p:sldId id="297" r:id="rId37"/>
    <p:sldId id="28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3/31/2023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s://genprogress.org/" TargetMode="External"/><Relationship Id="rId2" Type="http://schemas.openxmlformats.org/officeDocument/2006/relationships/hyperlink" Target="https://unitedwedream.org/" TargetMode="Externa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s://mydocumentedlife.org/" TargetMode="External"/><Relationship Id="rId4" Type="http://schemas.openxmlformats.org/officeDocument/2006/relationships/hyperlink" Target="https://immigrantsrising.or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chad@temantraining.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nilc.org/issues/education/eduaccesstoolkit2a/#table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336801"/>
          </a:xfrm>
        </p:spPr>
        <p:txBody>
          <a:bodyPr/>
          <a:lstStyle/>
          <a:p>
            <a:r>
              <a:rPr lang="en-US" b="1" dirty="0"/>
              <a:t>Serving Undocumented Students in higher </a:t>
            </a:r>
            <a:r>
              <a:rPr lang="en-US" b="1" dirty="0" err="1"/>
              <a:t>ed</a:t>
            </a:r>
            <a:endParaRPr lang="en-US" b="1" dirty="0"/>
          </a:p>
        </p:txBody>
      </p:sp>
      <p:sp>
        <p:nvSpPr>
          <p:cNvPr id="3" name="Subtitle 2"/>
          <p:cNvSpPr>
            <a:spLocks noGrp="1"/>
          </p:cNvSpPr>
          <p:nvPr>
            <p:ph type="subTitle" idx="1"/>
          </p:nvPr>
        </p:nvSpPr>
        <p:spPr/>
        <p:txBody>
          <a:bodyPr/>
          <a:lstStyle/>
          <a:p>
            <a:r>
              <a:rPr lang="en-US" dirty="0"/>
              <a:t>Webinar provided by Teman Training and Consulting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499532"/>
            <a:ext cx="1534145" cy="562053"/>
          </a:xfrm>
          <a:prstGeom prst="rect">
            <a:avLst/>
          </a:prstGeom>
        </p:spPr>
      </p:pic>
    </p:spTree>
    <p:extLst>
      <p:ext uri="{BB962C8B-B14F-4D97-AF65-F5344CB8AC3E}">
        <p14:creationId xmlns:p14="http://schemas.microsoft.com/office/powerpoint/2010/main" val="292268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423332"/>
            <a:ext cx="8534400" cy="1507067"/>
          </a:xfrm>
        </p:spPr>
        <p:txBody>
          <a:bodyPr/>
          <a:lstStyle/>
          <a:p>
            <a:r>
              <a:rPr lang="en-US" dirty="0"/>
              <a:t>American Dream and Promise Act - 2021</a:t>
            </a:r>
          </a:p>
        </p:txBody>
      </p:sp>
      <p:sp>
        <p:nvSpPr>
          <p:cNvPr id="3" name="TextBox 2"/>
          <p:cNvSpPr txBox="1"/>
          <p:nvPr/>
        </p:nvSpPr>
        <p:spPr>
          <a:xfrm>
            <a:off x="850900" y="1930399"/>
            <a:ext cx="4318000" cy="2031325"/>
          </a:xfrm>
          <a:prstGeom prst="rect">
            <a:avLst/>
          </a:prstGeom>
          <a:noFill/>
        </p:spPr>
        <p:txBody>
          <a:bodyPr wrap="square" rtlCol="0">
            <a:spAutoFit/>
          </a:bodyPr>
          <a:lstStyle/>
          <a:p>
            <a:r>
              <a:rPr lang="en-US" b="1" dirty="0"/>
              <a:t>American Dream and Promise Act – </a:t>
            </a:r>
          </a:p>
          <a:p>
            <a:endParaRPr lang="en-US" b="1" dirty="0"/>
          </a:p>
          <a:p>
            <a:r>
              <a:rPr lang="en-US" b="1" dirty="0"/>
              <a:t>New version passed by house in March 2021. Will Not be taken to vote in the Senate</a:t>
            </a:r>
          </a:p>
          <a:p>
            <a:endParaRPr lang="en-US" b="1" dirty="0"/>
          </a:p>
          <a:p>
            <a:r>
              <a:rPr lang="en-US" b="1" dirty="0"/>
              <a:t>Overview of proposed legislation:</a:t>
            </a:r>
          </a:p>
        </p:txBody>
      </p:sp>
      <p:sp>
        <p:nvSpPr>
          <p:cNvPr id="5" name="Rectangle 4"/>
          <p:cNvSpPr/>
          <p:nvPr/>
        </p:nvSpPr>
        <p:spPr>
          <a:xfrm>
            <a:off x="850900" y="4122341"/>
            <a:ext cx="8534400" cy="2585323"/>
          </a:xfrm>
          <a:prstGeom prst="rect">
            <a:avLst/>
          </a:prstGeom>
        </p:spPr>
        <p:txBody>
          <a:bodyPr wrap="square">
            <a:spAutoFit/>
          </a:bodyPr>
          <a:lstStyle/>
          <a:p>
            <a:r>
              <a:rPr lang="en-US" dirty="0"/>
              <a:t>The Department of Homeland Security (DHS) or the Department of Justice (DOJ) shall provide conditional permanent resident status for 10 years to a qualifying alien who entered the United States as a minor and (1) is deportable or inadmissible, (2) has deferred enforced departure (DED) status or temporary protected status (TPS), or (3) is the child of certain classes of nonimmigrants. The bill imposes various qualifying requirements, such as the alien being continuously physically present in the United States since January 1, 2021, passing a background check, and being enrolled in or having completed certain educational programs.</a:t>
            </a:r>
          </a:p>
        </p:txBody>
      </p:sp>
    </p:spTree>
    <p:extLst>
      <p:ext uri="{BB962C8B-B14F-4D97-AF65-F5344CB8AC3E}">
        <p14:creationId xmlns:p14="http://schemas.microsoft.com/office/powerpoint/2010/main" val="376429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97" y="64857"/>
            <a:ext cx="8534400" cy="1507067"/>
          </a:xfrm>
        </p:spPr>
        <p:txBody>
          <a:bodyPr/>
          <a:lstStyle/>
          <a:p>
            <a:r>
              <a:rPr lang="en-US" dirty="0"/>
              <a:t>So, What now?</a:t>
            </a:r>
          </a:p>
        </p:txBody>
      </p:sp>
      <p:pic>
        <p:nvPicPr>
          <p:cNvPr id="3" name="Picture 2"/>
          <p:cNvPicPr>
            <a:picLocks noChangeAspect="1"/>
          </p:cNvPicPr>
          <p:nvPr/>
        </p:nvPicPr>
        <p:blipFill>
          <a:blip r:embed="rId2"/>
          <a:stretch>
            <a:fillRect/>
          </a:stretch>
        </p:blipFill>
        <p:spPr>
          <a:xfrm rot="1086850">
            <a:off x="4490765" y="1133094"/>
            <a:ext cx="7339643" cy="29358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59" y="3502324"/>
            <a:ext cx="7971649" cy="3188660"/>
          </a:xfrm>
          <a:prstGeom prst="rect">
            <a:avLst/>
          </a:prstGeom>
        </p:spPr>
      </p:pic>
    </p:spTree>
    <p:extLst>
      <p:ext uri="{BB962C8B-B14F-4D97-AF65-F5344CB8AC3E}">
        <p14:creationId xmlns:p14="http://schemas.microsoft.com/office/powerpoint/2010/main" val="289154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711200"/>
          </a:xfrm>
        </p:spPr>
        <p:txBody>
          <a:bodyPr/>
          <a:lstStyle/>
          <a:p>
            <a:r>
              <a:rPr lang="en-US" b="1" dirty="0"/>
              <a:t>The DACA Program</a:t>
            </a:r>
          </a:p>
        </p:txBody>
      </p:sp>
      <p:sp>
        <p:nvSpPr>
          <p:cNvPr id="4" name="TextBox 3"/>
          <p:cNvSpPr txBox="1"/>
          <p:nvPr/>
        </p:nvSpPr>
        <p:spPr>
          <a:xfrm>
            <a:off x="1079500" y="1397000"/>
            <a:ext cx="71628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Provides a lawful, but temporary status within the US</a:t>
            </a:r>
          </a:p>
          <a:p>
            <a:pPr marL="285750" indent="-285750">
              <a:buFont typeface="Arial" panose="020B0604020202020204" pitchFamily="34" charset="0"/>
              <a:buChar char="•"/>
            </a:pPr>
            <a:r>
              <a:rPr lang="en-US" b="1" dirty="0"/>
              <a:t>Executive order passed in 2012</a:t>
            </a:r>
          </a:p>
          <a:p>
            <a:pPr marL="285750" indent="-285750">
              <a:buFont typeface="Arial" panose="020B0604020202020204" pitchFamily="34" charset="0"/>
              <a:buChar char="•"/>
            </a:pPr>
            <a:r>
              <a:rPr lang="en-US" b="1" dirty="0"/>
              <a:t>Allows for work permits and easier access to benefits</a:t>
            </a:r>
          </a:p>
        </p:txBody>
      </p:sp>
      <p:sp>
        <p:nvSpPr>
          <p:cNvPr id="5" name="TextBox 4"/>
          <p:cNvSpPr txBox="1"/>
          <p:nvPr/>
        </p:nvSpPr>
        <p:spPr>
          <a:xfrm>
            <a:off x="2616918" y="2524811"/>
            <a:ext cx="7550749" cy="2677656"/>
          </a:xfrm>
          <a:prstGeom prst="rect">
            <a:avLst/>
          </a:prstGeom>
          <a:noFill/>
        </p:spPr>
        <p:txBody>
          <a:bodyPr wrap="square" rtlCol="0">
            <a:spAutoFit/>
          </a:bodyPr>
          <a:lstStyle/>
          <a:p>
            <a:r>
              <a:rPr lang="en-US" sz="2800" b="1" dirty="0"/>
              <a:t>Where it Stands Today</a:t>
            </a:r>
          </a:p>
          <a:p>
            <a:pPr marL="285750" indent="-285750">
              <a:buFont typeface="Arial" panose="020B0604020202020204" pitchFamily="34" charset="0"/>
              <a:buChar char="•"/>
            </a:pPr>
            <a:r>
              <a:rPr lang="en-US" sz="2000" b="1" dirty="0"/>
              <a:t>October 2022 Court Decision concludes DACA is unlawful</a:t>
            </a:r>
          </a:p>
          <a:p>
            <a:pPr marL="285750" indent="-285750">
              <a:buFont typeface="Arial" panose="020B0604020202020204" pitchFamily="34" charset="0"/>
              <a:buChar char="•"/>
            </a:pPr>
            <a:r>
              <a:rPr lang="en-US" sz="2000" b="1" dirty="0"/>
              <a:t>New applications will be accepted but the USCIS cannot approve them at this point</a:t>
            </a:r>
          </a:p>
          <a:p>
            <a:pPr marL="285750" indent="-285750">
              <a:buFont typeface="Arial" panose="020B0604020202020204" pitchFamily="34" charset="0"/>
              <a:buChar char="•"/>
            </a:pPr>
            <a:r>
              <a:rPr lang="en-US" sz="2000" b="1" dirty="0"/>
              <a:t>Renewals will still be processed and can now be done online</a:t>
            </a:r>
          </a:p>
          <a:p>
            <a:pPr marL="285750" indent="-285750">
              <a:buFont typeface="Arial" panose="020B0604020202020204" pitchFamily="34" charset="0"/>
              <a:buChar char="•"/>
            </a:pPr>
            <a:r>
              <a:rPr lang="en-US" sz="2000" b="1" dirty="0"/>
              <a:t>Those whose DACA is expired over 1 year ago, are considered new applicants</a:t>
            </a:r>
          </a:p>
        </p:txBody>
      </p:sp>
    </p:spTree>
    <p:extLst>
      <p:ext uri="{BB962C8B-B14F-4D97-AF65-F5344CB8AC3E}">
        <p14:creationId xmlns:p14="http://schemas.microsoft.com/office/powerpoint/2010/main" val="82551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736600"/>
          </a:xfrm>
        </p:spPr>
        <p:txBody>
          <a:bodyPr/>
          <a:lstStyle/>
          <a:p>
            <a:r>
              <a:rPr lang="en-US" dirty="0"/>
              <a:t>DACA Requirements</a:t>
            </a:r>
          </a:p>
        </p:txBody>
      </p:sp>
      <p:sp>
        <p:nvSpPr>
          <p:cNvPr id="4" name="Rectangle 3"/>
          <p:cNvSpPr/>
          <p:nvPr/>
        </p:nvSpPr>
        <p:spPr>
          <a:xfrm>
            <a:off x="684213" y="1688743"/>
            <a:ext cx="8343900" cy="4524315"/>
          </a:xfrm>
          <a:prstGeom prst="rect">
            <a:avLst/>
          </a:prstGeom>
        </p:spPr>
        <p:txBody>
          <a:bodyPr wrap="square">
            <a:spAutoFit/>
          </a:bodyPr>
          <a:lstStyle/>
          <a:p>
            <a:r>
              <a:rPr lang="en-US" dirty="0">
                <a:latin typeface="Arial" panose="020B0604020202020204" pitchFamily="34" charset="0"/>
              </a:rPr>
              <a:t>A person may qualify for DACA if they can show that they: </a:t>
            </a:r>
          </a:p>
          <a:p>
            <a:endParaRPr lang="en-US" dirty="0">
              <a:latin typeface="Arial" panose="020B0604020202020204" pitchFamily="34" charset="0"/>
            </a:endParaRPr>
          </a:p>
          <a:p>
            <a:r>
              <a:rPr lang="en-US" dirty="0">
                <a:latin typeface="Arial" panose="020B0604020202020204" pitchFamily="34" charset="0"/>
              </a:rPr>
              <a:t>1)Were under 31 years of age as of June 15, 2012, when the DACA program was announced (i.e. the person was born after June 15, 1981)</a:t>
            </a:r>
          </a:p>
          <a:p>
            <a:r>
              <a:rPr lang="en-US" dirty="0">
                <a:latin typeface="Arial" panose="020B0604020202020204" pitchFamily="34" charset="0"/>
              </a:rPr>
              <a:t>2)Entered the United States before turning 16</a:t>
            </a:r>
          </a:p>
          <a:p>
            <a:r>
              <a:rPr lang="en-US" dirty="0">
                <a:latin typeface="Arial" panose="020B0604020202020204" pitchFamily="34" charset="0"/>
              </a:rPr>
              <a:t>3)Have continuously resided in the United States since June 15, 2007 up to the present</a:t>
            </a:r>
          </a:p>
          <a:p>
            <a:r>
              <a:rPr lang="en-US" dirty="0">
                <a:latin typeface="Arial" panose="020B0604020202020204" pitchFamily="34" charset="0"/>
              </a:rPr>
              <a:t>4)Were physically present in the United States on June 15, 2012, and at the time of making the request for DACA</a:t>
            </a:r>
          </a:p>
          <a:p>
            <a:r>
              <a:rPr lang="en-US" dirty="0">
                <a:latin typeface="Arial" panose="020B0604020202020204" pitchFamily="34" charset="0"/>
              </a:rPr>
              <a:t>5)Were undocumented as of June 15, 2012</a:t>
            </a:r>
          </a:p>
          <a:p>
            <a:r>
              <a:rPr lang="en-US" dirty="0">
                <a:latin typeface="Arial" panose="020B0604020202020204" pitchFamily="34" charset="0"/>
              </a:rPr>
              <a:t>6)Are currently enrolled in school, have graduated from high school, have obtained a certificate of completion, or are an honorably discharged veteran of the U.S. Coast Guard or U.S. Armed Forces</a:t>
            </a:r>
          </a:p>
          <a:p>
            <a:r>
              <a:rPr lang="en-US" dirty="0">
                <a:latin typeface="Arial" panose="020B0604020202020204" pitchFamily="34" charset="0"/>
              </a:rPr>
              <a:t>7)Have not been convicted (as an adult) of a felony offense, a significant misdemeanor offense, three or more non-significant misdemeanor offenses, or do not otherwise pose a threat to national security or public safety. </a:t>
            </a:r>
            <a:endParaRPr lang="en-US" dirty="0"/>
          </a:p>
        </p:txBody>
      </p:sp>
    </p:spTree>
    <p:extLst>
      <p:ext uri="{BB962C8B-B14F-4D97-AF65-F5344CB8AC3E}">
        <p14:creationId xmlns:p14="http://schemas.microsoft.com/office/powerpoint/2010/main" val="277401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584200"/>
          </a:xfrm>
        </p:spPr>
        <p:txBody>
          <a:bodyPr/>
          <a:lstStyle/>
          <a:p>
            <a:r>
              <a:rPr lang="en-US" dirty="0"/>
              <a:t>Applying for </a:t>
            </a:r>
            <a:r>
              <a:rPr lang="en-US" dirty="0" err="1"/>
              <a:t>daca</a:t>
            </a:r>
            <a:endParaRPr lang="en-US" dirty="0"/>
          </a:p>
        </p:txBody>
      </p:sp>
      <p:sp>
        <p:nvSpPr>
          <p:cNvPr id="4" name="Text Placeholder 3"/>
          <p:cNvSpPr>
            <a:spLocks noGrp="1"/>
          </p:cNvSpPr>
          <p:nvPr>
            <p:ph type="body" idx="1"/>
          </p:nvPr>
        </p:nvSpPr>
        <p:spPr>
          <a:xfrm>
            <a:off x="684212" y="1892300"/>
            <a:ext cx="8993188" cy="4292600"/>
          </a:xfrm>
        </p:spPr>
        <p:txBody>
          <a:bodyPr>
            <a:normAutofit fontScale="85000" lnSpcReduction="10000"/>
          </a:bodyPr>
          <a:lstStyle/>
          <a:p>
            <a:r>
              <a:rPr lang="en-US" dirty="0">
                <a:solidFill>
                  <a:schemeClr val="tx1"/>
                </a:solidFill>
              </a:rPr>
              <a:t>Application for DACA requires submission of 3 forms:</a:t>
            </a:r>
          </a:p>
          <a:p>
            <a:endParaRPr lang="en-US" dirty="0">
              <a:solidFill>
                <a:schemeClr val="tx1"/>
              </a:solidFill>
            </a:endParaRPr>
          </a:p>
          <a:p>
            <a:r>
              <a:rPr lang="en-US" dirty="0">
                <a:solidFill>
                  <a:schemeClr val="tx1"/>
                </a:solidFill>
              </a:rPr>
              <a:t>I-821D – Consideration for Deferred Action for Childhood Arrivals</a:t>
            </a:r>
          </a:p>
          <a:p>
            <a:r>
              <a:rPr lang="en-US" dirty="0">
                <a:solidFill>
                  <a:schemeClr val="tx1"/>
                </a:solidFill>
              </a:rPr>
              <a:t>I-765 – Work Authorization Application</a:t>
            </a:r>
          </a:p>
          <a:p>
            <a:r>
              <a:rPr lang="en-US" dirty="0">
                <a:solidFill>
                  <a:schemeClr val="tx1"/>
                </a:solidFill>
              </a:rPr>
              <a:t>I-765WS – Worksheet for I-765</a:t>
            </a:r>
          </a:p>
          <a:p>
            <a:endParaRPr lang="en-US" dirty="0">
              <a:solidFill>
                <a:schemeClr val="tx1"/>
              </a:solidFill>
            </a:endParaRPr>
          </a:p>
          <a:p>
            <a:r>
              <a:rPr lang="en-US" dirty="0">
                <a:solidFill>
                  <a:schemeClr val="tx1"/>
                </a:solidFill>
              </a:rPr>
              <a:t>Fees total $495.00 and cannot be waived</a:t>
            </a:r>
          </a:p>
          <a:p>
            <a:endParaRPr lang="en-US" dirty="0">
              <a:solidFill>
                <a:schemeClr val="tx1"/>
              </a:solidFill>
            </a:endParaRPr>
          </a:p>
          <a:p>
            <a:r>
              <a:rPr lang="en-US" dirty="0">
                <a:solidFill>
                  <a:schemeClr val="tx1"/>
                </a:solidFill>
              </a:rPr>
              <a:t>All up to date forms can be found on the USCIS.gov website and should be downloaded when application is ready to be made.</a:t>
            </a:r>
          </a:p>
          <a:p>
            <a:endParaRPr lang="en-US" dirty="0">
              <a:solidFill>
                <a:schemeClr val="tx1"/>
              </a:solidFill>
            </a:endParaRPr>
          </a:p>
          <a:p>
            <a:r>
              <a:rPr lang="en-US" dirty="0">
                <a:solidFill>
                  <a:schemeClr val="tx1"/>
                </a:solidFill>
              </a:rPr>
              <a:t>Refer to the USCIS website for all required supplemental documents for filing.</a:t>
            </a:r>
          </a:p>
        </p:txBody>
      </p:sp>
    </p:spTree>
    <p:extLst>
      <p:ext uri="{BB962C8B-B14F-4D97-AF65-F5344CB8AC3E}">
        <p14:creationId xmlns:p14="http://schemas.microsoft.com/office/powerpoint/2010/main" val="233372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757687"/>
          </a:xfrm>
        </p:spPr>
        <p:txBody>
          <a:bodyPr/>
          <a:lstStyle/>
          <a:p>
            <a:r>
              <a:rPr lang="en-US" dirty="0"/>
              <a:t>Advance Parole</a:t>
            </a:r>
          </a:p>
        </p:txBody>
      </p:sp>
      <p:sp>
        <p:nvSpPr>
          <p:cNvPr id="3" name="Text Placeholder 2"/>
          <p:cNvSpPr>
            <a:spLocks noGrp="1"/>
          </p:cNvSpPr>
          <p:nvPr>
            <p:ph type="body" idx="1"/>
          </p:nvPr>
        </p:nvSpPr>
        <p:spPr>
          <a:xfrm>
            <a:off x="684212" y="1644770"/>
            <a:ext cx="8535988" cy="4349630"/>
          </a:xfrm>
        </p:spPr>
        <p:txBody>
          <a:bodyPr>
            <a:normAutofit lnSpcReduction="10000"/>
          </a:bodyPr>
          <a:lstStyle/>
          <a:p>
            <a:r>
              <a:rPr lang="en-US" dirty="0">
                <a:solidFill>
                  <a:schemeClr val="tx1"/>
                </a:solidFill>
              </a:rPr>
              <a:t>Advance Parole (AP) is permission granted by the Department of Homeland Security allowing certain noncitizens to temporarily travel outside the U.S. and return lawfully.</a:t>
            </a:r>
          </a:p>
          <a:p>
            <a:r>
              <a:rPr lang="en-US" dirty="0">
                <a:solidFill>
                  <a:schemeClr val="tx1"/>
                </a:solidFill>
              </a:rPr>
              <a:t>You must have a current, valid DACA grant, employment</a:t>
            </a:r>
            <a:br>
              <a:rPr lang="en-US" dirty="0">
                <a:solidFill>
                  <a:schemeClr val="tx1"/>
                </a:solidFill>
              </a:rPr>
            </a:br>
            <a:r>
              <a:rPr lang="en-US" dirty="0">
                <a:solidFill>
                  <a:schemeClr val="tx1"/>
                </a:solidFill>
              </a:rPr>
              <a:t>authorization document, and passport from your country of citizenship.</a:t>
            </a:r>
          </a:p>
          <a:p>
            <a:r>
              <a:rPr lang="en-US" dirty="0">
                <a:solidFill>
                  <a:schemeClr val="tx1"/>
                </a:solidFill>
              </a:rPr>
              <a:t>Reasons for Travel:</a:t>
            </a:r>
          </a:p>
          <a:p>
            <a:r>
              <a:rPr lang="en-US" dirty="0">
                <a:solidFill>
                  <a:schemeClr val="tx1"/>
                </a:solidFill>
              </a:rPr>
              <a:t>• Education: study abroad programs, academic research, student</a:t>
            </a:r>
            <a:br>
              <a:rPr lang="en-US" dirty="0">
                <a:solidFill>
                  <a:schemeClr val="tx1"/>
                </a:solidFill>
              </a:rPr>
            </a:br>
            <a:r>
              <a:rPr lang="en-US" dirty="0">
                <a:solidFill>
                  <a:schemeClr val="tx1"/>
                </a:solidFill>
              </a:rPr>
              <a:t>	athlete travelling to participate in sporting events</a:t>
            </a:r>
            <a:br>
              <a:rPr lang="en-US" dirty="0">
                <a:solidFill>
                  <a:schemeClr val="tx1"/>
                </a:solidFill>
              </a:rPr>
            </a:br>
            <a:r>
              <a:rPr lang="en-US" dirty="0">
                <a:solidFill>
                  <a:schemeClr val="tx1"/>
                </a:solidFill>
              </a:rPr>
              <a:t>• Employment: overseas work assignments, conferences, interviews,</a:t>
            </a:r>
            <a:br>
              <a:rPr lang="en-US" dirty="0">
                <a:solidFill>
                  <a:schemeClr val="tx1"/>
                </a:solidFill>
              </a:rPr>
            </a:br>
            <a:r>
              <a:rPr lang="en-US" dirty="0">
                <a:solidFill>
                  <a:schemeClr val="tx1"/>
                </a:solidFill>
              </a:rPr>
              <a:t>	trainings, or client meetings</a:t>
            </a:r>
            <a:br>
              <a:rPr lang="en-US" dirty="0">
                <a:solidFill>
                  <a:schemeClr val="tx1"/>
                </a:solidFill>
              </a:rPr>
            </a:br>
            <a:r>
              <a:rPr lang="en-US" dirty="0">
                <a:solidFill>
                  <a:schemeClr val="tx1"/>
                </a:solidFill>
              </a:rPr>
              <a:t>• Humanitarian: attending a funeral, visiting an ailing relative, or 	seeking medical treatment</a:t>
            </a:r>
          </a:p>
        </p:txBody>
      </p:sp>
    </p:spTree>
    <p:extLst>
      <p:ext uri="{BB962C8B-B14F-4D97-AF65-F5344CB8AC3E}">
        <p14:creationId xmlns:p14="http://schemas.microsoft.com/office/powerpoint/2010/main" val="264741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2" y="93132"/>
            <a:ext cx="8534400" cy="1507067"/>
          </a:xfrm>
        </p:spPr>
        <p:txBody>
          <a:bodyPr/>
          <a:lstStyle/>
          <a:p>
            <a:r>
              <a:rPr lang="en-US" b="1" dirty="0"/>
              <a:t>Educational Demographics</a:t>
            </a:r>
          </a:p>
        </p:txBody>
      </p:sp>
      <p:pic>
        <p:nvPicPr>
          <p:cNvPr id="4" name="Picture 3"/>
          <p:cNvPicPr>
            <a:picLocks noChangeAspect="1"/>
          </p:cNvPicPr>
          <p:nvPr/>
        </p:nvPicPr>
        <p:blipFill>
          <a:blip r:embed="rId2"/>
          <a:stretch>
            <a:fillRect/>
          </a:stretch>
        </p:blipFill>
        <p:spPr>
          <a:xfrm>
            <a:off x="703262" y="1450975"/>
            <a:ext cx="7610475" cy="4667250"/>
          </a:xfrm>
          <a:prstGeom prst="rect">
            <a:avLst/>
          </a:prstGeom>
        </p:spPr>
      </p:pic>
    </p:spTree>
    <p:extLst>
      <p:ext uri="{BB962C8B-B14F-4D97-AF65-F5344CB8AC3E}">
        <p14:creationId xmlns:p14="http://schemas.microsoft.com/office/powerpoint/2010/main" val="815427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2" y="93132"/>
            <a:ext cx="8534400" cy="1507067"/>
          </a:xfrm>
        </p:spPr>
        <p:txBody>
          <a:bodyPr/>
          <a:lstStyle/>
          <a:p>
            <a:r>
              <a:rPr lang="en-US" b="1" dirty="0"/>
              <a:t>Educational Demographics</a:t>
            </a:r>
          </a:p>
        </p:txBody>
      </p:sp>
      <p:pic>
        <p:nvPicPr>
          <p:cNvPr id="3" name="Picture 2"/>
          <p:cNvPicPr>
            <a:picLocks noChangeAspect="1"/>
          </p:cNvPicPr>
          <p:nvPr/>
        </p:nvPicPr>
        <p:blipFill>
          <a:blip r:embed="rId2"/>
          <a:stretch>
            <a:fillRect/>
          </a:stretch>
        </p:blipFill>
        <p:spPr>
          <a:xfrm>
            <a:off x="711200" y="1162471"/>
            <a:ext cx="6345237" cy="5503441"/>
          </a:xfrm>
          <a:prstGeom prst="rect">
            <a:avLst/>
          </a:prstGeom>
        </p:spPr>
      </p:pic>
      <p:sp>
        <p:nvSpPr>
          <p:cNvPr id="5" name="TextBox 4"/>
          <p:cNvSpPr txBox="1"/>
          <p:nvPr/>
        </p:nvSpPr>
        <p:spPr>
          <a:xfrm>
            <a:off x="8318500" y="2908300"/>
            <a:ext cx="4000500" cy="369332"/>
          </a:xfrm>
          <a:prstGeom prst="rect">
            <a:avLst/>
          </a:prstGeom>
          <a:noFill/>
        </p:spPr>
        <p:txBody>
          <a:bodyPr wrap="square" rtlCol="0">
            <a:spAutoFit/>
          </a:bodyPr>
          <a:lstStyle/>
          <a:p>
            <a:r>
              <a:rPr lang="en-US" b="1" dirty="0"/>
              <a:t>Average for US Citizens – 33.4%</a:t>
            </a:r>
          </a:p>
        </p:txBody>
      </p:sp>
      <p:sp>
        <p:nvSpPr>
          <p:cNvPr id="6" name="Right Arrow 5"/>
          <p:cNvSpPr/>
          <p:nvPr/>
        </p:nvSpPr>
        <p:spPr>
          <a:xfrm>
            <a:off x="7056437" y="3000633"/>
            <a:ext cx="1262063"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606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1" y="393700"/>
            <a:ext cx="8534401" cy="762000"/>
          </a:xfrm>
        </p:spPr>
        <p:txBody>
          <a:bodyPr/>
          <a:lstStyle/>
          <a:p>
            <a:r>
              <a:rPr lang="en-US" b="1" dirty="0"/>
              <a:t>Facts of Wage and Job Creation</a:t>
            </a:r>
          </a:p>
        </p:txBody>
      </p:sp>
      <p:sp>
        <p:nvSpPr>
          <p:cNvPr id="3" name="Text Placeholder 2"/>
          <p:cNvSpPr>
            <a:spLocks noGrp="1"/>
          </p:cNvSpPr>
          <p:nvPr>
            <p:ph type="body" idx="1"/>
          </p:nvPr>
        </p:nvSpPr>
        <p:spPr>
          <a:xfrm>
            <a:off x="684213" y="1346200"/>
            <a:ext cx="8534400" cy="4648200"/>
          </a:xfrm>
        </p:spPr>
        <p:txBody>
          <a:bodyPr/>
          <a:lstStyle/>
          <a:p>
            <a:r>
              <a:rPr lang="en-US" b="1" dirty="0"/>
              <a:t>The National Academies of Sciences, Engineering and Medicine show that the passing of a bipartisan immigration act like the Dream Act could bring up to 470,000 immigrant entrepreneurs into the economy with the potential production of 5.7 million jobs.</a:t>
            </a:r>
          </a:p>
          <a:p>
            <a:endParaRPr lang="en-US" b="1" dirty="0"/>
          </a:p>
          <a:p>
            <a:r>
              <a:rPr lang="en-US" b="1" dirty="0"/>
              <a:t>Undocumented Immigrants contribute an average of 8% of their income to taxes.  This average then accounts to $80,000 more in taxes paid in than services used in a lifetime.</a:t>
            </a:r>
          </a:p>
          <a:p>
            <a:endParaRPr lang="en-US" b="1" dirty="0"/>
          </a:p>
          <a:p>
            <a:r>
              <a:rPr lang="en-US" b="1" dirty="0"/>
              <a:t>With the fees obtained by DACA applications, the program has cost taxpayers ZERO.  Complete elimination of the program would reduce the GDP by 433 billion over 10 years.</a:t>
            </a:r>
          </a:p>
        </p:txBody>
      </p:sp>
    </p:spTree>
    <p:extLst>
      <p:ext uri="{BB962C8B-B14F-4D97-AF65-F5344CB8AC3E}">
        <p14:creationId xmlns:p14="http://schemas.microsoft.com/office/powerpoint/2010/main" val="787861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194732"/>
            <a:ext cx="8534400" cy="1507067"/>
          </a:xfrm>
        </p:spPr>
        <p:txBody>
          <a:bodyPr/>
          <a:lstStyle/>
          <a:p>
            <a:r>
              <a:rPr lang="en-US" b="1" dirty="0"/>
              <a:t>Scholarships and access</a:t>
            </a:r>
          </a:p>
        </p:txBody>
      </p:sp>
      <p:sp>
        <p:nvSpPr>
          <p:cNvPr id="3" name="TextBox 2"/>
          <p:cNvSpPr txBox="1"/>
          <p:nvPr/>
        </p:nvSpPr>
        <p:spPr>
          <a:xfrm>
            <a:off x="749300" y="1587500"/>
            <a:ext cx="6134100" cy="2031325"/>
          </a:xfrm>
          <a:prstGeom prst="rect">
            <a:avLst/>
          </a:prstGeom>
          <a:noFill/>
        </p:spPr>
        <p:txBody>
          <a:bodyPr wrap="square" rtlCol="0">
            <a:spAutoFit/>
          </a:bodyPr>
          <a:lstStyle/>
          <a:p>
            <a:r>
              <a:rPr lang="en-US" b="1" dirty="0"/>
              <a:t>Without access to Federal Financial Aid, providing multiple resources for scholarships is a way to reduce one of the main burdens of access…finances.</a:t>
            </a:r>
          </a:p>
          <a:p>
            <a:endParaRPr lang="en-US" b="1" dirty="0"/>
          </a:p>
          <a:p>
            <a:r>
              <a:rPr lang="en-US" b="1" dirty="0"/>
              <a:t>The following resources provide nationwide scholarship opportunities for undocumented students, remember to also look locally.</a:t>
            </a:r>
          </a:p>
        </p:txBody>
      </p:sp>
      <p:pic>
        <p:nvPicPr>
          <p:cNvPr id="4" name="Picture 3" descr="&lt;strong&gt;Money&lt;/strong&gt; clip 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3956050"/>
            <a:ext cx="4318000" cy="2451100"/>
          </a:xfrm>
          <a:prstGeom prst="rect">
            <a:avLst/>
          </a:prstGeom>
        </p:spPr>
      </p:pic>
    </p:spTree>
    <p:extLst>
      <p:ext uri="{BB962C8B-B14F-4D97-AF65-F5344CB8AC3E}">
        <p14:creationId xmlns:p14="http://schemas.microsoft.com/office/powerpoint/2010/main" val="157371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722812" y="1079500"/>
            <a:ext cx="6021388" cy="3746499"/>
          </a:xfrm>
        </p:spPr>
        <p:txBody>
          <a:bodyPr>
            <a:normAutofit/>
          </a:bodyPr>
          <a:lstStyle/>
          <a:p>
            <a:pPr marL="285750" indent="-285750">
              <a:buFont typeface="Arial" panose="020B0604020202020204" pitchFamily="34" charset="0"/>
              <a:buChar char="•"/>
            </a:pPr>
            <a:r>
              <a:rPr lang="en-US" sz="2800" b="1" dirty="0"/>
              <a:t>Introductions</a:t>
            </a:r>
          </a:p>
          <a:p>
            <a:pPr marL="285750" indent="-285750">
              <a:buFont typeface="Arial" panose="020B0604020202020204" pitchFamily="34" charset="0"/>
              <a:buChar char="•"/>
            </a:pPr>
            <a:r>
              <a:rPr lang="en-US" sz="2800" b="1" dirty="0"/>
              <a:t>A Brief History</a:t>
            </a:r>
          </a:p>
          <a:p>
            <a:pPr marL="285750" indent="-285750">
              <a:buFont typeface="Arial" panose="020B0604020202020204" pitchFamily="34" charset="0"/>
              <a:buChar char="•"/>
            </a:pPr>
            <a:r>
              <a:rPr lang="en-US" sz="2800" b="1" dirty="0"/>
              <a:t>House Keeping Items</a:t>
            </a:r>
          </a:p>
          <a:p>
            <a:pPr marL="742950" lvl="1" indent="-285750">
              <a:buFont typeface="Arial" panose="020B0604020202020204" pitchFamily="34" charset="0"/>
              <a:buChar char="•"/>
            </a:pPr>
            <a:r>
              <a:rPr lang="en-US" sz="1800" b="1" dirty="0"/>
              <a:t>Live Audio Broadcast</a:t>
            </a:r>
          </a:p>
          <a:p>
            <a:pPr marL="742950" lvl="1" indent="-285750">
              <a:buFont typeface="Arial" panose="020B0604020202020204" pitchFamily="34" charset="0"/>
              <a:buChar char="•"/>
            </a:pPr>
            <a:r>
              <a:rPr lang="en-US" sz="1800" b="1" dirty="0"/>
              <a:t>Recording Access</a:t>
            </a:r>
          </a:p>
          <a:p>
            <a:pPr marL="742950" lvl="1" indent="-285750">
              <a:buFont typeface="Arial" panose="020B0604020202020204" pitchFamily="34" charset="0"/>
              <a:buChar char="•"/>
            </a:pPr>
            <a:r>
              <a:rPr lang="en-US" sz="1800" b="1" dirty="0"/>
              <a:t>Live Q and A</a:t>
            </a:r>
          </a:p>
          <a:p>
            <a:pPr marL="742950" lvl="1" indent="-285750">
              <a:buFont typeface="Arial" panose="020B0604020202020204" pitchFamily="34" charset="0"/>
              <a:buChar char="•"/>
            </a:pPr>
            <a:r>
              <a:rPr lang="en-US" sz="1800" b="1" dirty="0"/>
              <a:t>Beyond Today</a:t>
            </a:r>
          </a:p>
        </p:txBody>
      </p:sp>
      <p:pic>
        <p:nvPicPr>
          <p:cNvPr id="7" name="Picture Placeholder 6" descr="File:AndrewHallClassroom.jpg - Wikipedia"/>
          <p:cNvPicPr>
            <a:picLocks noGrp="1" noChangeAspect="1"/>
          </p:cNvPicPr>
          <p:nvPr>
            <p:ph type="pic" idx="1"/>
          </p:nvPr>
        </p:nvPicPr>
        <p:blipFill>
          <a:blip r:embed="rId2">
            <a:extLst>
              <a:ext uri="{28A0092B-C50C-407E-A947-70E740481C1C}">
                <a14:useLocalDpi xmlns:a14="http://schemas.microsoft.com/office/drawing/2010/main" val="0"/>
              </a:ext>
            </a:extLst>
          </a:blip>
          <a:srcRect l="23086" r="23086"/>
          <a:stretch>
            <a:fillRect/>
          </a:stretch>
        </p:blipFill>
        <p:spPr/>
      </p:pic>
    </p:spTree>
    <p:extLst>
      <p:ext uri="{BB962C8B-B14F-4D97-AF65-F5344CB8AC3E}">
        <p14:creationId xmlns:p14="http://schemas.microsoft.com/office/powerpoint/2010/main" val="319928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2" y="321732"/>
            <a:ext cx="8534400" cy="1507067"/>
          </a:xfrm>
        </p:spPr>
        <p:txBody>
          <a:bodyPr/>
          <a:lstStyle/>
          <a:p>
            <a:r>
              <a:rPr lang="en-US" b="1" dirty="0"/>
              <a:t>TheDream.us</a:t>
            </a:r>
          </a:p>
        </p:txBody>
      </p:sp>
      <p:pic>
        <p:nvPicPr>
          <p:cNvPr id="3" name="Picture 2"/>
          <p:cNvPicPr>
            <a:picLocks noChangeAspect="1"/>
          </p:cNvPicPr>
          <p:nvPr/>
        </p:nvPicPr>
        <p:blipFill>
          <a:blip r:embed="rId2"/>
          <a:stretch>
            <a:fillRect/>
          </a:stretch>
        </p:blipFill>
        <p:spPr>
          <a:xfrm>
            <a:off x="673100" y="1638300"/>
            <a:ext cx="5346337" cy="3530600"/>
          </a:xfrm>
          <a:prstGeom prst="rect">
            <a:avLst/>
          </a:prstGeom>
        </p:spPr>
      </p:pic>
      <p:pic>
        <p:nvPicPr>
          <p:cNvPr id="4" name="Picture 3"/>
          <p:cNvPicPr>
            <a:picLocks noChangeAspect="1"/>
          </p:cNvPicPr>
          <p:nvPr/>
        </p:nvPicPr>
        <p:blipFill>
          <a:blip r:embed="rId3"/>
          <a:stretch>
            <a:fillRect/>
          </a:stretch>
        </p:blipFill>
        <p:spPr>
          <a:xfrm>
            <a:off x="6135325" y="321732"/>
            <a:ext cx="4008139" cy="2901950"/>
          </a:xfrm>
          <a:prstGeom prst="rect">
            <a:avLst/>
          </a:prstGeom>
        </p:spPr>
      </p:pic>
      <p:pic>
        <p:nvPicPr>
          <p:cNvPr id="5" name="Picture 4"/>
          <p:cNvPicPr>
            <a:picLocks noChangeAspect="1"/>
          </p:cNvPicPr>
          <p:nvPr/>
        </p:nvPicPr>
        <p:blipFill>
          <a:blip r:embed="rId4"/>
          <a:stretch>
            <a:fillRect/>
          </a:stretch>
        </p:blipFill>
        <p:spPr>
          <a:xfrm>
            <a:off x="6135325" y="3403600"/>
            <a:ext cx="4117673" cy="1238250"/>
          </a:xfrm>
          <a:prstGeom prst="rect">
            <a:avLst/>
          </a:prstGeom>
        </p:spPr>
      </p:pic>
    </p:spTree>
    <p:extLst>
      <p:ext uri="{BB962C8B-B14F-4D97-AF65-F5344CB8AC3E}">
        <p14:creationId xmlns:p14="http://schemas.microsoft.com/office/powerpoint/2010/main" val="2140323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2" y="0"/>
            <a:ext cx="9463088" cy="1507067"/>
          </a:xfrm>
        </p:spPr>
        <p:txBody>
          <a:bodyPr/>
          <a:lstStyle/>
          <a:p>
            <a:r>
              <a:rPr lang="en-US" b="1" dirty="0"/>
              <a:t>MALDEF Scholarship Resource Guide</a:t>
            </a:r>
          </a:p>
        </p:txBody>
      </p:sp>
      <p:sp>
        <p:nvSpPr>
          <p:cNvPr id="3" name="TextBox 2"/>
          <p:cNvSpPr txBox="1"/>
          <p:nvPr/>
        </p:nvSpPr>
        <p:spPr>
          <a:xfrm>
            <a:off x="635000" y="1117600"/>
            <a:ext cx="7086600" cy="646331"/>
          </a:xfrm>
          <a:prstGeom prst="rect">
            <a:avLst/>
          </a:prstGeom>
          <a:noFill/>
        </p:spPr>
        <p:txBody>
          <a:bodyPr wrap="square" rtlCol="0">
            <a:spAutoFit/>
          </a:bodyPr>
          <a:lstStyle/>
          <a:p>
            <a:r>
              <a:rPr lang="en-US"/>
              <a:t>https://www.maldef.org/resources/scholarship-resource-guide-2022-2023/</a:t>
            </a:r>
            <a:endParaRPr lang="en-US" dirty="0"/>
          </a:p>
        </p:txBody>
      </p:sp>
      <p:pic>
        <p:nvPicPr>
          <p:cNvPr id="4" name="Picture 3"/>
          <p:cNvPicPr>
            <a:picLocks noChangeAspect="1"/>
          </p:cNvPicPr>
          <p:nvPr/>
        </p:nvPicPr>
        <p:blipFill>
          <a:blip r:embed="rId2"/>
          <a:stretch>
            <a:fillRect/>
          </a:stretch>
        </p:blipFill>
        <p:spPr>
          <a:xfrm>
            <a:off x="344703" y="1858662"/>
            <a:ext cx="6115050" cy="4343400"/>
          </a:xfrm>
          <a:prstGeom prst="rect">
            <a:avLst/>
          </a:prstGeom>
        </p:spPr>
      </p:pic>
      <p:pic>
        <p:nvPicPr>
          <p:cNvPr id="8" name="Picture 7"/>
          <p:cNvPicPr>
            <a:picLocks noChangeAspect="1"/>
          </p:cNvPicPr>
          <p:nvPr/>
        </p:nvPicPr>
        <p:blipFill>
          <a:blip r:embed="rId3"/>
          <a:stretch>
            <a:fillRect/>
          </a:stretch>
        </p:blipFill>
        <p:spPr>
          <a:xfrm>
            <a:off x="6862060" y="1858662"/>
            <a:ext cx="4278714" cy="1444582"/>
          </a:xfrm>
          <a:prstGeom prst="rect">
            <a:avLst/>
          </a:prstGeom>
        </p:spPr>
      </p:pic>
      <p:pic>
        <p:nvPicPr>
          <p:cNvPr id="9" name="Picture 8"/>
          <p:cNvPicPr>
            <a:picLocks noChangeAspect="1"/>
          </p:cNvPicPr>
          <p:nvPr/>
        </p:nvPicPr>
        <p:blipFill>
          <a:blip r:embed="rId4"/>
          <a:stretch>
            <a:fillRect/>
          </a:stretch>
        </p:blipFill>
        <p:spPr>
          <a:xfrm>
            <a:off x="6862060" y="3954162"/>
            <a:ext cx="5012024" cy="1937694"/>
          </a:xfrm>
          <a:prstGeom prst="rect">
            <a:avLst/>
          </a:prstGeom>
        </p:spPr>
      </p:pic>
    </p:spTree>
    <p:extLst>
      <p:ext uri="{BB962C8B-B14F-4D97-AF65-F5344CB8AC3E}">
        <p14:creationId xmlns:p14="http://schemas.microsoft.com/office/powerpoint/2010/main" val="2180991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2" y="194732"/>
            <a:ext cx="8534400" cy="1507067"/>
          </a:xfrm>
        </p:spPr>
        <p:txBody>
          <a:bodyPr/>
          <a:lstStyle/>
          <a:p>
            <a:r>
              <a:rPr lang="en-US" b="1" dirty="0"/>
              <a:t>Connect your Students</a:t>
            </a:r>
          </a:p>
        </p:txBody>
      </p:sp>
      <p:sp>
        <p:nvSpPr>
          <p:cNvPr id="3" name="TextBox 2"/>
          <p:cNvSpPr txBox="1"/>
          <p:nvPr/>
        </p:nvSpPr>
        <p:spPr>
          <a:xfrm>
            <a:off x="673100" y="1524000"/>
            <a:ext cx="6057900" cy="3693319"/>
          </a:xfrm>
          <a:prstGeom prst="rect">
            <a:avLst/>
          </a:prstGeom>
          <a:noFill/>
        </p:spPr>
        <p:txBody>
          <a:bodyPr wrap="square" rtlCol="0">
            <a:spAutoFit/>
          </a:bodyPr>
          <a:lstStyle/>
          <a:p>
            <a:r>
              <a:rPr lang="en-US" b="1" dirty="0"/>
              <a:t>The following organizations may be key resources for both your student and you:</a:t>
            </a:r>
          </a:p>
          <a:p>
            <a:endParaRPr lang="en-US" b="1" dirty="0"/>
          </a:p>
          <a:p>
            <a:pPr marL="285750" indent="-285750">
              <a:buFont typeface="Arial" panose="020B0604020202020204" pitchFamily="34" charset="0"/>
              <a:buChar char="•"/>
            </a:pPr>
            <a:r>
              <a:rPr lang="en-US" b="1" dirty="0">
                <a:hlinkClick r:id="rId2"/>
              </a:rPr>
              <a:t>https://unitedwedream.org</a:t>
            </a:r>
            <a:endParaRPr lang="en-US" b="1" dirty="0"/>
          </a:p>
          <a:p>
            <a:pPr marL="285750" indent="-285750">
              <a:buFont typeface="Arial" panose="020B0604020202020204" pitchFamily="34" charset="0"/>
              <a:buChar char="•"/>
            </a:pPr>
            <a:r>
              <a:rPr lang="en-US" b="1" dirty="0">
                <a:hlinkClick r:id="rId3"/>
              </a:rPr>
              <a:t>https://genprogress.org/</a:t>
            </a:r>
            <a:endParaRPr lang="en-US" b="1" dirty="0"/>
          </a:p>
          <a:p>
            <a:pPr marL="285750" indent="-285750">
              <a:buFont typeface="Arial" panose="020B0604020202020204" pitchFamily="34" charset="0"/>
              <a:buChar char="•"/>
            </a:pPr>
            <a:r>
              <a:rPr lang="en-US" b="1" dirty="0">
                <a:hlinkClick r:id="rId4"/>
              </a:rPr>
              <a:t>https://immigrantsrising.org/</a:t>
            </a:r>
            <a:endParaRPr lang="en-US" b="1" dirty="0"/>
          </a:p>
          <a:p>
            <a:pPr marL="285750" indent="-285750">
              <a:buFont typeface="Arial" panose="020B0604020202020204" pitchFamily="34" charset="0"/>
              <a:buChar char="•"/>
            </a:pPr>
            <a:r>
              <a:rPr lang="en-US" b="1" dirty="0">
                <a:hlinkClick r:id="rId5"/>
              </a:rPr>
              <a:t>https://mydocumentedlife.org/</a:t>
            </a: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r>
              <a:rPr lang="en-US" b="1" dirty="0"/>
              <a:t>These resources can keep you and your students up to date on changes in immigration law, advocacy, employment information, and scholarship resources.</a:t>
            </a:r>
          </a:p>
          <a:p>
            <a:pPr marL="285750" indent="-285750">
              <a:buFont typeface="Arial" panose="020B0604020202020204" pitchFamily="34" charset="0"/>
              <a:buChar char="•"/>
            </a:pPr>
            <a:endParaRPr lang="en-US" dirty="0"/>
          </a:p>
        </p:txBody>
      </p:sp>
      <p:pic>
        <p:nvPicPr>
          <p:cNvPr id="4" name="Picture 3" descr="Too Many Heartbeats ♥: ♥ RESOURCES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7166" y="1701799"/>
            <a:ext cx="3230033" cy="2768600"/>
          </a:xfrm>
          <a:prstGeom prst="rect">
            <a:avLst/>
          </a:prstGeom>
        </p:spPr>
      </p:pic>
    </p:spTree>
    <p:extLst>
      <p:ext uri="{BB962C8B-B14F-4D97-AF65-F5344CB8AC3E}">
        <p14:creationId xmlns:p14="http://schemas.microsoft.com/office/powerpoint/2010/main" val="1612065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2" y="0"/>
            <a:ext cx="8534400" cy="1507067"/>
          </a:xfrm>
        </p:spPr>
        <p:txBody>
          <a:bodyPr/>
          <a:lstStyle/>
          <a:p>
            <a:r>
              <a:rPr lang="en-US" b="1" dirty="0"/>
              <a:t>Employment</a:t>
            </a:r>
          </a:p>
        </p:txBody>
      </p:sp>
      <p:pic>
        <p:nvPicPr>
          <p:cNvPr id="3" name="Picture 2"/>
          <p:cNvPicPr>
            <a:picLocks noChangeAspect="1"/>
          </p:cNvPicPr>
          <p:nvPr/>
        </p:nvPicPr>
        <p:blipFill>
          <a:blip r:embed="rId2"/>
          <a:stretch>
            <a:fillRect/>
          </a:stretch>
        </p:blipFill>
        <p:spPr>
          <a:xfrm>
            <a:off x="557212" y="1507067"/>
            <a:ext cx="7543800" cy="4495800"/>
          </a:xfrm>
          <a:prstGeom prst="rect">
            <a:avLst/>
          </a:prstGeom>
        </p:spPr>
      </p:pic>
    </p:spTree>
    <p:extLst>
      <p:ext uri="{BB962C8B-B14F-4D97-AF65-F5344CB8AC3E}">
        <p14:creationId xmlns:p14="http://schemas.microsoft.com/office/powerpoint/2010/main" val="2441759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2" y="0"/>
            <a:ext cx="8534400" cy="1507067"/>
          </a:xfrm>
        </p:spPr>
        <p:txBody>
          <a:bodyPr/>
          <a:lstStyle/>
          <a:p>
            <a:r>
              <a:rPr lang="en-US" b="1" dirty="0"/>
              <a:t>Employment</a:t>
            </a:r>
          </a:p>
        </p:txBody>
      </p:sp>
      <p:sp>
        <p:nvSpPr>
          <p:cNvPr id="3" name="TextBox 2"/>
          <p:cNvSpPr txBox="1"/>
          <p:nvPr/>
        </p:nvSpPr>
        <p:spPr>
          <a:xfrm>
            <a:off x="749300" y="1193800"/>
            <a:ext cx="8405812" cy="2031325"/>
          </a:xfrm>
          <a:prstGeom prst="rect">
            <a:avLst/>
          </a:prstGeom>
          <a:noFill/>
        </p:spPr>
        <p:txBody>
          <a:bodyPr wrap="square" rtlCol="0">
            <a:spAutoFit/>
          </a:bodyPr>
          <a:lstStyle/>
          <a:p>
            <a:r>
              <a:rPr lang="en-US" b="1" dirty="0"/>
              <a:t>Aside from valid DACA recipients, undocumented immigrants are not legally permitted to work for an employer in the United States.  The I-9 verification process is in place to attempt to prevent hiring.</a:t>
            </a:r>
          </a:p>
          <a:p>
            <a:endParaRPr lang="en-US" b="1" dirty="0"/>
          </a:p>
          <a:p>
            <a:r>
              <a:rPr lang="en-US" b="1" dirty="0"/>
              <a:t>Certainly this does not prevent undocumented immigrants from pursuing employment, but does create enhanced risk for both employee and employer.</a:t>
            </a:r>
          </a:p>
        </p:txBody>
      </p:sp>
      <p:sp>
        <p:nvSpPr>
          <p:cNvPr id="4" name="TextBox 3"/>
          <p:cNvSpPr txBox="1"/>
          <p:nvPr/>
        </p:nvSpPr>
        <p:spPr>
          <a:xfrm>
            <a:off x="749300" y="3340100"/>
            <a:ext cx="8013700" cy="523220"/>
          </a:xfrm>
          <a:prstGeom prst="rect">
            <a:avLst/>
          </a:prstGeom>
          <a:noFill/>
        </p:spPr>
        <p:txBody>
          <a:bodyPr wrap="square" rtlCol="0">
            <a:spAutoFit/>
          </a:bodyPr>
          <a:lstStyle/>
          <a:p>
            <a:r>
              <a:rPr lang="en-US" sz="2800" b="1" dirty="0"/>
              <a:t>The Independent Contractor Loophole</a:t>
            </a:r>
          </a:p>
        </p:txBody>
      </p:sp>
      <p:sp>
        <p:nvSpPr>
          <p:cNvPr id="5" name="TextBox 4"/>
          <p:cNvSpPr txBox="1"/>
          <p:nvPr/>
        </p:nvSpPr>
        <p:spPr>
          <a:xfrm>
            <a:off x="850900" y="3863320"/>
            <a:ext cx="6502400" cy="2308324"/>
          </a:xfrm>
          <a:prstGeom prst="rect">
            <a:avLst/>
          </a:prstGeom>
          <a:noFill/>
        </p:spPr>
        <p:txBody>
          <a:bodyPr wrap="square" rtlCol="0">
            <a:spAutoFit/>
          </a:bodyPr>
          <a:lstStyle/>
          <a:p>
            <a:r>
              <a:rPr lang="en-US" b="1" dirty="0"/>
              <a:t>Hundreds of thousands of American small businesses are owned by undocumented immigrants using independent contracting.  Undocumented immigrants can file for an ITIN (Individual Taxpayer Identification Number) and provide services as well as pay taxes under the ITIN.</a:t>
            </a:r>
          </a:p>
          <a:p>
            <a:endParaRPr lang="en-US" b="1" dirty="0"/>
          </a:p>
          <a:p>
            <a:r>
              <a:rPr lang="en-US" b="1" dirty="0"/>
              <a:t>Companies that hire contract work are not required to verify contract employment through the I-9.</a:t>
            </a:r>
          </a:p>
        </p:txBody>
      </p:sp>
    </p:spTree>
    <p:extLst>
      <p:ext uri="{BB962C8B-B14F-4D97-AF65-F5344CB8AC3E}">
        <p14:creationId xmlns:p14="http://schemas.microsoft.com/office/powerpoint/2010/main" val="3919625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69332"/>
            <a:ext cx="9412288" cy="1507067"/>
          </a:xfrm>
        </p:spPr>
        <p:txBody>
          <a:bodyPr/>
          <a:lstStyle/>
          <a:p>
            <a:r>
              <a:rPr lang="en-US" b="1" dirty="0"/>
              <a:t>Employment – A fix is not even close</a:t>
            </a:r>
          </a:p>
        </p:txBody>
      </p:sp>
      <p:sp>
        <p:nvSpPr>
          <p:cNvPr id="3" name="TextBox 2"/>
          <p:cNvSpPr txBox="1"/>
          <p:nvPr/>
        </p:nvSpPr>
        <p:spPr>
          <a:xfrm>
            <a:off x="571500" y="1397000"/>
            <a:ext cx="8839200" cy="3416320"/>
          </a:xfrm>
          <a:prstGeom prst="rect">
            <a:avLst/>
          </a:prstGeom>
          <a:noFill/>
        </p:spPr>
        <p:txBody>
          <a:bodyPr wrap="square" rtlCol="0">
            <a:spAutoFit/>
          </a:bodyPr>
          <a:lstStyle/>
          <a:p>
            <a:r>
              <a:rPr lang="en-US" b="1" dirty="0"/>
              <a:t>The issue surrounding employment has never really been fixed.  The DACA program came the closest.  The reality is, that current federal laws prevent employment of undocumented immigrants.  Despite the slight loopholes, employment is still one of the most difficult issues to tackle.</a:t>
            </a:r>
          </a:p>
          <a:p>
            <a:endParaRPr lang="en-US" b="1" dirty="0"/>
          </a:p>
          <a:p>
            <a:r>
              <a:rPr lang="en-US" b="1" dirty="0"/>
              <a:t>The Immigration Reform and Control Act provides for serious employer penalties.  This all being said, undocumented immigrants are still working in many industries throughout the US.</a:t>
            </a:r>
          </a:p>
          <a:p>
            <a:endParaRPr lang="en-US" b="1" dirty="0"/>
          </a:p>
          <a:p>
            <a:r>
              <a:rPr lang="en-US" b="1" dirty="0"/>
              <a:t>The unfortunate fact is that the lack of change to address this issue at the federal level creates the need for undocumented immigrants to use a variety of tactics to support their families.  </a:t>
            </a:r>
          </a:p>
        </p:txBody>
      </p:sp>
      <p:pic>
        <p:nvPicPr>
          <p:cNvPr id="4" name="Picture 3"/>
          <p:cNvPicPr>
            <a:picLocks noChangeAspect="1"/>
          </p:cNvPicPr>
          <p:nvPr/>
        </p:nvPicPr>
        <p:blipFill>
          <a:blip r:embed="rId2"/>
          <a:stretch>
            <a:fillRect/>
          </a:stretch>
        </p:blipFill>
        <p:spPr>
          <a:xfrm rot="20128124">
            <a:off x="7841161" y="4688550"/>
            <a:ext cx="4053477" cy="1175412"/>
          </a:xfrm>
          <a:prstGeom prst="rect">
            <a:avLst/>
          </a:prstGeom>
        </p:spPr>
      </p:pic>
    </p:spTree>
    <p:extLst>
      <p:ext uri="{BB962C8B-B14F-4D97-AF65-F5344CB8AC3E}">
        <p14:creationId xmlns:p14="http://schemas.microsoft.com/office/powerpoint/2010/main" val="4136109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2" y="182032"/>
            <a:ext cx="8534400" cy="1507067"/>
          </a:xfrm>
        </p:spPr>
        <p:txBody>
          <a:bodyPr/>
          <a:lstStyle/>
          <a:p>
            <a:r>
              <a:rPr lang="en-US" b="1" dirty="0"/>
              <a:t>Choosing the College Major</a:t>
            </a:r>
          </a:p>
        </p:txBody>
      </p:sp>
      <p:sp>
        <p:nvSpPr>
          <p:cNvPr id="3" name="TextBox 2"/>
          <p:cNvSpPr txBox="1"/>
          <p:nvPr/>
        </p:nvSpPr>
        <p:spPr>
          <a:xfrm>
            <a:off x="736600" y="1371600"/>
            <a:ext cx="7277100" cy="3416320"/>
          </a:xfrm>
          <a:prstGeom prst="rect">
            <a:avLst/>
          </a:prstGeom>
          <a:noFill/>
        </p:spPr>
        <p:txBody>
          <a:bodyPr wrap="square" rtlCol="0">
            <a:spAutoFit/>
          </a:bodyPr>
          <a:lstStyle/>
          <a:p>
            <a:r>
              <a:rPr lang="en-US" b="1" dirty="0"/>
              <a:t>Assisting an undocumented student with choosing a college major is one of the more difficult tasks we may take on.</a:t>
            </a:r>
          </a:p>
          <a:p>
            <a:endParaRPr lang="en-US" b="1" dirty="0"/>
          </a:p>
          <a:p>
            <a:r>
              <a:rPr lang="en-US" b="1" dirty="0"/>
              <a:t>Being truthful about future prospects of employment combined with providing a sense of realism for the student is important</a:t>
            </a:r>
          </a:p>
          <a:p>
            <a:endParaRPr lang="en-US" b="1" dirty="0"/>
          </a:p>
          <a:p>
            <a:r>
              <a:rPr lang="en-US" b="1" dirty="0"/>
              <a:t>The unfortunate fact is that some majors may not be the best choice for students</a:t>
            </a:r>
          </a:p>
          <a:p>
            <a:endParaRPr lang="en-US" b="1" dirty="0"/>
          </a:p>
          <a:p>
            <a:r>
              <a:rPr lang="en-US" b="1" dirty="0"/>
              <a:t>We cannot prevent most students from engaging in certain majors with the hope of legislative change, but we have to present the current state of their post-graduate options</a:t>
            </a:r>
          </a:p>
        </p:txBody>
      </p:sp>
    </p:spTree>
    <p:extLst>
      <p:ext uri="{BB962C8B-B14F-4D97-AF65-F5344CB8AC3E}">
        <p14:creationId xmlns:p14="http://schemas.microsoft.com/office/powerpoint/2010/main" val="3175590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2" y="156632"/>
            <a:ext cx="8534400" cy="1507067"/>
          </a:xfrm>
        </p:spPr>
        <p:txBody>
          <a:bodyPr/>
          <a:lstStyle/>
          <a:p>
            <a:r>
              <a:rPr lang="en-US" b="1" dirty="0"/>
              <a:t>Majors to Caution Students on</a:t>
            </a:r>
          </a:p>
        </p:txBody>
      </p:sp>
      <p:sp>
        <p:nvSpPr>
          <p:cNvPr id="3" name="TextBox 2"/>
          <p:cNvSpPr txBox="1"/>
          <p:nvPr/>
        </p:nvSpPr>
        <p:spPr>
          <a:xfrm>
            <a:off x="723900" y="1447800"/>
            <a:ext cx="76200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Programs that require a board certification or licensure exam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Programs that have mandatory co-ops or internships that require employment verification through the partnership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Programs that require background checks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Programs that may have very limited employment options utilizing independent contracting as an option</a:t>
            </a:r>
          </a:p>
        </p:txBody>
      </p:sp>
      <p:pic>
        <p:nvPicPr>
          <p:cNvPr id="4" name="Picture 3" descr="Stati Uniti: Un autistico su tre non studia e non lavor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388" y="3487737"/>
            <a:ext cx="2857500" cy="2676525"/>
          </a:xfrm>
          <a:prstGeom prst="rect">
            <a:avLst/>
          </a:prstGeom>
        </p:spPr>
      </p:pic>
    </p:spTree>
    <p:extLst>
      <p:ext uri="{BB962C8B-B14F-4D97-AF65-F5344CB8AC3E}">
        <p14:creationId xmlns:p14="http://schemas.microsoft.com/office/powerpoint/2010/main" val="210591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2" y="156632"/>
            <a:ext cx="8534400" cy="1507067"/>
          </a:xfrm>
        </p:spPr>
        <p:txBody>
          <a:bodyPr/>
          <a:lstStyle/>
          <a:p>
            <a:r>
              <a:rPr lang="en-US" b="1" dirty="0"/>
              <a:t>Majors to consider</a:t>
            </a:r>
          </a:p>
        </p:txBody>
      </p:sp>
      <p:sp>
        <p:nvSpPr>
          <p:cNvPr id="3" name="TextBox 2"/>
          <p:cNvSpPr txBox="1"/>
          <p:nvPr/>
        </p:nvSpPr>
        <p:spPr>
          <a:xfrm>
            <a:off x="696912" y="1409700"/>
            <a:ext cx="810418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Programs that lead to a student to potential entrepreneurship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Fields that may be considering independent contractor friendly: consulting, information technology, construction management, training and education, and a variety of others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Remember to pay attention to DACA and its future as it may strongly impact major choice for students </a:t>
            </a:r>
          </a:p>
        </p:txBody>
      </p:sp>
    </p:spTree>
    <p:extLst>
      <p:ext uri="{BB962C8B-B14F-4D97-AF65-F5344CB8AC3E}">
        <p14:creationId xmlns:p14="http://schemas.microsoft.com/office/powerpoint/2010/main" val="3090521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0"/>
            <a:ext cx="8534400" cy="1507067"/>
          </a:xfrm>
        </p:spPr>
        <p:txBody>
          <a:bodyPr/>
          <a:lstStyle/>
          <a:p>
            <a:r>
              <a:rPr lang="en-US" b="1" dirty="0"/>
              <a:t>So…What Now?</a:t>
            </a:r>
          </a:p>
        </p:txBody>
      </p:sp>
      <p:sp>
        <p:nvSpPr>
          <p:cNvPr id="3" name="TextBox 2"/>
          <p:cNvSpPr txBox="1"/>
          <p:nvPr/>
        </p:nvSpPr>
        <p:spPr>
          <a:xfrm>
            <a:off x="546100" y="1358900"/>
            <a:ext cx="9283700" cy="3416320"/>
          </a:xfrm>
          <a:prstGeom prst="rect">
            <a:avLst/>
          </a:prstGeom>
          <a:noFill/>
        </p:spPr>
        <p:txBody>
          <a:bodyPr wrap="square" rtlCol="0">
            <a:spAutoFit/>
          </a:bodyPr>
          <a:lstStyle/>
          <a:p>
            <a:r>
              <a:rPr lang="en-US" b="1" dirty="0"/>
              <a:t>Knowledge of the truths of this subject is your biggest ally.  The best thing we can do to start is to educate our campus community.  Understanding the issue is the only true way to combat it.</a:t>
            </a:r>
          </a:p>
          <a:p>
            <a:endParaRPr lang="en-US" b="1" dirty="0"/>
          </a:p>
          <a:p>
            <a:pPr marL="285750" indent="-285750">
              <a:buFont typeface="Arial" panose="020B0604020202020204" pitchFamily="34" charset="0"/>
              <a:buChar char="•"/>
            </a:pPr>
            <a:r>
              <a:rPr lang="en-US" b="1" dirty="0"/>
              <a:t>Train your team as much as possible</a:t>
            </a:r>
          </a:p>
          <a:p>
            <a:pPr marL="285750" indent="-285750">
              <a:buFont typeface="Arial" panose="020B0604020202020204" pitchFamily="34" charset="0"/>
              <a:buChar char="•"/>
            </a:pPr>
            <a:r>
              <a:rPr lang="en-US" b="1" dirty="0"/>
              <a:t>Engage your campus with workshops for both you academic and non-academic faculty and staff</a:t>
            </a:r>
          </a:p>
          <a:p>
            <a:pPr marL="285750" indent="-285750">
              <a:buFont typeface="Arial" panose="020B0604020202020204" pitchFamily="34" charset="0"/>
              <a:buChar char="•"/>
            </a:pPr>
            <a:r>
              <a:rPr lang="en-US" b="1" dirty="0"/>
              <a:t>Remember, a campus that speaks the language of truth on this subject is the campus that begins to provide the best service to undocumented students</a:t>
            </a:r>
          </a:p>
          <a:p>
            <a:pPr marL="285750" indent="-285750">
              <a:buFont typeface="Arial" panose="020B0604020202020204" pitchFamily="34" charset="0"/>
              <a:buChar char="•"/>
            </a:pPr>
            <a:r>
              <a:rPr lang="en-US" b="1" dirty="0"/>
              <a:t>Build your menu…resources, scholarships, employment, etc…</a:t>
            </a:r>
          </a:p>
          <a:p>
            <a:pPr marL="285750" indent="-285750">
              <a:buFont typeface="Arial" panose="020B0604020202020204" pitchFamily="34" charset="0"/>
              <a:buChar char="•"/>
            </a:pPr>
            <a:r>
              <a:rPr lang="en-US" b="1" dirty="0"/>
              <a:t>Learn to learn…know the resources to refer to</a:t>
            </a:r>
          </a:p>
          <a:p>
            <a:pPr marL="285750" indent="-285750">
              <a:buFont typeface="Arial" panose="020B0604020202020204" pitchFamily="34" charset="0"/>
              <a:buChar char="•"/>
            </a:pPr>
            <a:r>
              <a:rPr lang="en-US" b="1" dirty="0"/>
              <a:t>Be a proponent of positive change</a:t>
            </a:r>
          </a:p>
        </p:txBody>
      </p:sp>
    </p:spTree>
    <p:extLst>
      <p:ext uri="{BB962C8B-B14F-4D97-AF65-F5344CB8AC3E}">
        <p14:creationId xmlns:p14="http://schemas.microsoft.com/office/powerpoint/2010/main" val="193468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68300"/>
            <a:ext cx="8534401" cy="774700"/>
          </a:xfrm>
        </p:spPr>
        <p:txBody>
          <a:bodyPr/>
          <a:lstStyle/>
          <a:p>
            <a:r>
              <a:rPr lang="en-US" b="1" dirty="0"/>
              <a:t>Today’s Agenda</a:t>
            </a:r>
          </a:p>
        </p:txBody>
      </p:sp>
      <p:sp>
        <p:nvSpPr>
          <p:cNvPr id="3" name="Text Placeholder 2"/>
          <p:cNvSpPr>
            <a:spLocks noGrp="1"/>
          </p:cNvSpPr>
          <p:nvPr>
            <p:ph type="body" idx="1"/>
          </p:nvPr>
        </p:nvSpPr>
        <p:spPr>
          <a:xfrm>
            <a:off x="684213" y="1473200"/>
            <a:ext cx="8534400" cy="4521200"/>
          </a:xfrm>
        </p:spPr>
        <p:txBody>
          <a:bodyPr/>
          <a:lstStyle/>
          <a:p>
            <a:pPr marL="285750" indent="-285750">
              <a:buFont typeface="Arial" panose="020B0604020202020204" pitchFamily="34" charset="0"/>
              <a:buChar char="•"/>
            </a:pPr>
            <a:r>
              <a:rPr lang="en-US" b="1" dirty="0"/>
              <a:t>Current state of policies on access</a:t>
            </a:r>
          </a:p>
          <a:p>
            <a:pPr marL="285750" indent="-285750">
              <a:buFont typeface="Arial" panose="020B0604020202020204" pitchFamily="34" charset="0"/>
              <a:buChar char="•"/>
            </a:pPr>
            <a:r>
              <a:rPr lang="en-US" b="1" dirty="0"/>
              <a:t>DACA now</a:t>
            </a:r>
          </a:p>
          <a:p>
            <a:pPr marL="285750" indent="-285750">
              <a:buFont typeface="Arial" panose="020B0604020202020204" pitchFamily="34" charset="0"/>
              <a:buChar char="•"/>
            </a:pPr>
            <a:r>
              <a:rPr lang="en-US" b="1" dirty="0"/>
              <a:t>Demographic Data and Resources</a:t>
            </a:r>
          </a:p>
          <a:p>
            <a:pPr marL="285750" indent="-285750">
              <a:buFont typeface="Arial" panose="020B0604020202020204" pitchFamily="34" charset="0"/>
              <a:buChar char="•"/>
            </a:pPr>
            <a:r>
              <a:rPr lang="en-US" b="1" dirty="0"/>
              <a:t>Facts on wages and job creation</a:t>
            </a:r>
          </a:p>
          <a:p>
            <a:pPr marL="285750" indent="-285750">
              <a:buFont typeface="Arial" panose="020B0604020202020204" pitchFamily="34" charset="0"/>
              <a:buChar char="•"/>
            </a:pPr>
            <a:r>
              <a:rPr lang="en-US" b="1" dirty="0"/>
              <a:t>Scholarship access and resources and Key Partner Organizations</a:t>
            </a:r>
          </a:p>
          <a:p>
            <a:pPr marL="285750" indent="-285750">
              <a:buFont typeface="Arial" panose="020B0604020202020204" pitchFamily="34" charset="0"/>
              <a:buChar char="•"/>
            </a:pPr>
            <a:r>
              <a:rPr lang="en-US" b="1" dirty="0"/>
              <a:t>Navigating employment options</a:t>
            </a:r>
          </a:p>
          <a:p>
            <a:pPr marL="285750" indent="-285750">
              <a:buFont typeface="Arial" panose="020B0604020202020204" pitchFamily="34" charset="0"/>
              <a:buChar char="•"/>
            </a:pPr>
            <a:r>
              <a:rPr lang="en-US" b="1" dirty="0"/>
              <a:t>College major choices</a:t>
            </a:r>
          </a:p>
          <a:p>
            <a:pPr marL="285750" indent="-285750">
              <a:buFont typeface="Arial" panose="020B0604020202020204" pitchFamily="34" charset="0"/>
              <a:buChar char="•"/>
            </a:pPr>
            <a:r>
              <a:rPr lang="en-US" b="1" dirty="0"/>
              <a:t>Training your team</a:t>
            </a:r>
          </a:p>
          <a:p>
            <a:pPr marL="285750" indent="-285750">
              <a:buFont typeface="Arial" panose="020B0604020202020204" pitchFamily="34" charset="0"/>
              <a:buChar char="•"/>
            </a:pPr>
            <a:r>
              <a:rPr lang="en-US" b="1" dirty="0"/>
              <a:t>Q and A session</a:t>
            </a:r>
          </a:p>
        </p:txBody>
      </p:sp>
    </p:spTree>
    <p:extLst>
      <p:ext uri="{BB962C8B-B14F-4D97-AF65-F5344CB8AC3E}">
        <p14:creationId xmlns:p14="http://schemas.microsoft.com/office/powerpoint/2010/main" val="2290691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12" y="220132"/>
            <a:ext cx="8534400" cy="1507067"/>
          </a:xfrm>
        </p:spPr>
        <p:txBody>
          <a:bodyPr/>
          <a:lstStyle/>
          <a:p>
            <a:r>
              <a:rPr lang="en-US" b="1" dirty="0"/>
              <a:t>Ways to train your team</a:t>
            </a:r>
          </a:p>
        </p:txBody>
      </p:sp>
      <p:sp>
        <p:nvSpPr>
          <p:cNvPr id="3" name="TextBox 2"/>
          <p:cNvSpPr txBox="1"/>
          <p:nvPr/>
        </p:nvSpPr>
        <p:spPr>
          <a:xfrm>
            <a:off x="673100" y="1727199"/>
            <a:ext cx="93345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Make it part of the employee on-boarding process</a:t>
            </a:r>
          </a:p>
          <a:p>
            <a:pPr marL="285750" indent="-285750">
              <a:buFont typeface="Arial" panose="020B0604020202020204" pitchFamily="34" charset="0"/>
              <a:buChar char="•"/>
            </a:pPr>
            <a:r>
              <a:rPr lang="en-US" b="1" dirty="0"/>
              <a:t>Provide quarterly “Lunch and Learn” sessions for your campus</a:t>
            </a:r>
          </a:p>
          <a:p>
            <a:pPr marL="285750" indent="-285750">
              <a:buFont typeface="Arial" panose="020B0604020202020204" pitchFamily="34" charset="0"/>
              <a:buChar char="•"/>
            </a:pPr>
            <a:r>
              <a:rPr lang="en-US" b="1" dirty="0"/>
              <a:t>Invite them to participate in trainings like today</a:t>
            </a:r>
          </a:p>
          <a:p>
            <a:pPr marL="285750" indent="-285750">
              <a:buFont typeface="Arial" panose="020B0604020202020204" pitchFamily="34" charset="0"/>
              <a:buChar char="•"/>
            </a:pPr>
            <a:r>
              <a:rPr lang="en-US" b="1" dirty="0"/>
              <a:t>Make it a part of your campus professional development opportunities</a:t>
            </a:r>
          </a:p>
          <a:p>
            <a:pPr marL="285750" indent="-285750">
              <a:buFont typeface="Arial" panose="020B0604020202020204" pitchFamily="34" charset="0"/>
              <a:buChar char="•"/>
            </a:pPr>
            <a:r>
              <a:rPr lang="en-US" b="1" dirty="0"/>
              <a:t>Create a newsletter and distribute to your campus</a:t>
            </a:r>
          </a:p>
        </p:txBody>
      </p:sp>
      <p:pic>
        <p:nvPicPr>
          <p:cNvPr id="4" name="Picture 3" descr="Vinod Bidwaik : Employee Engagement -V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800" y="3685708"/>
            <a:ext cx="3505200" cy="2878667"/>
          </a:xfrm>
          <a:prstGeom prst="rect">
            <a:avLst/>
          </a:prstGeom>
        </p:spPr>
      </p:pic>
    </p:spTree>
    <p:extLst>
      <p:ext uri="{BB962C8B-B14F-4D97-AF65-F5344CB8AC3E}">
        <p14:creationId xmlns:p14="http://schemas.microsoft.com/office/powerpoint/2010/main" val="4247246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112" y="309033"/>
            <a:ext cx="8534400" cy="872068"/>
          </a:xfrm>
        </p:spPr>
        <p:txBody>
          <a:bodyPr/>
          <a:lstStyle/>
          <a:p>
            <a:r>
              <a:rPr lang="en-US" dirty="0"/>
              <a:t>Where to start?</a:t>
            </a:r>
          </a:p>
        </p:txBody>
      </p:sp>
      <p:sp>
        <p:nvSpPr>
          <p:cNvPr id="3" name="Content Placeholder 2"/>
          <p:cNvSpPr>
            <a:spLocks noGrp="1"/>
          </p:cNvSpPr>
          <p:nvPr>
            <p:ph idx="1"/>
          </p:nvPr>
        </p:nvSpPr>
        <p:spPr/>
        <p:txBody>
          <a:bodyPr/>
          <a:lstStyle/>
          <a:p>
            <a:r>
              <a:rPr lang="en-US" dirty="0">
                <a:solidFill>
                  <a:schemeClr val="tx1"/>
                </a:solidFill>
              </a:rPr>
              <a:t>The process of enhancing your services begins with community education on the topic</a:t>
            </a:r>
          </a:p>
          <a:p>
            <a:pPr lvl="1"/>
            <a:r>
              <a:rPr lang="en-US" dirty="0">
                <a:solidFill>
                  <a:schemeClr val="tx1"/>
                </a:solidFill>
              </a:rPr>
              <a:t>The complexity of this subject is not always the easiest to keep up with</a:t>
            </a:r>
          </a:p>
          <a:p>
            <a:pPr lvl="1"/>
            <a:r>
              <a:rPr lang="en-US" dirty="0">
                <a:solidFill>
                  <a:schemeClr val="tx1"/>
                </a:solidFill>
              </a:rPr>
              <a:t>Again, knowing your community demographics is crucial to making institutional decisions to move forward with a plan</a:t>
            </a:r>
          </a:p>
          <a:p>
            <a:pPr marL="411480" lvl="1" indent="0">
              <a:buNone/>
            </a:pPr>
            <a:endParaRPr lang="en-US" dirty="0"/>
          </a:p>
        </p:txBody>
      </p:sp>
    </p:spTree>
    <p:extLst>
      <p:ext uri="{BB962C8B-B14F-4D97-AF65-F5344CB8AC3E}">
        <p14:creationId xmlns:p14="http://schemas.microsoft.com/office/powerpoint/2010/main" val="3755190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706968"/>
          </a:xfrm>
        </p:spPr>
        <p:txBody>
          <a:bodyPr/>
          <a:lstStyle/>
          <a:p>
            <a:r>
              <a:rPr lang="en-US" dirty="0"/>
              <a:t>Modify Scholarships</a:t>
            </a:r>
          </a:p>
        </p:txBody>
      </p:sp>
      <p:sp>
        <p:nvSpPr>
          <p:cNvPr id="3" name="Content Placeholder 2"/>
          <p:cNvSpPr>
            <a:spLocks noGrp="1"/>
          </p:cNvSpPr>
          <p:nvPr>
            <p:ph idx="1"/>
          </p:nvPr>
        </p:nvSpPr>
        <p:spPr/>
        <p:txBody>
          <a:bodyPr/>
          <a:lstStyle/>
          <a:p>
            <a:r>
              <a:rPr lang="en-US" dirty="0">
                <a:solidFill>
                  <a:schemeClr val="tx1"/>
                </a:solidFill>
              </a:rPr>
              <a:t>Review the requirements of your internal scholarships</a:t>
            </a:r>
          </a:p>
          <a:p>
            <a:pPr lvl="1"/>
            <a:r>
              <a:rPr lang="en-US" dirty="0">
                <a:solidFill>
                  <a:schemeClr val="tx1"/>
                </a:solidFill>
              </a:rPr>
              <a:t>Is what your asking for possible for an undocumented student to provide</a:t>
            </a:r>
          </a:p>
          <a:p>
            <a:pPr lvl="1"/>
            <a:r>
              <a:rPr lang="en-US" dirty="0">
                <a:solidFill>
                  <a:schemeClr val="tx1"/>
                </a:solidFill>
              </a:rPr>
              <a:t>FAFSA</a:t>
            </a:r>
          </a:p>
          <a:p>
            <a:pPr lvl="1"/>
            <a:endParaRPr lang="en-US" dirty="0"/>
          </a:p>
        </p:txBody>
      </p:sp>
    </p:spTree>
    <p:extLst>
      <p:ext uri="{BB962C8B-B14F-4D97-AF65-F5344CB8AC3E}">
        <p14:creationId xmlns:p14="http://schemas.microsoft.com/office/powerpoint/2010/main" val="248943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51366"/>
            <a:ext cx="8534400" cy="668868"/>
          </a:xfrm>
        </p:spPr>
        <p:txBody>
          <a:bodyPr/>
          <a:lstStyle/>
          <a:p>
            <a:r>
              <a:rPr lang="en-US" dirty="0"/>
              <a:t>How do we serve these students?</a:t>
            </a:r>
          </a:p>
        </p:txBody>
      </p:sp>
      <p:sp>
        <p:nvSpPr>
          <p:cNvPr id="3" name="Content Placeholder 2"/>
          <p:cNvSpPr>
            <a:spLocks noGrp="1"/>
          </p:cNvSpPr>
          <p:nvPr>
            <p:ph idx="1"/>
          </p:nvPr>
        </p:nvSpPr>
        <p:spPr>
          <a:xfrm>
            <a:off x="684212" y="1181100"/>
            <a:ext cx="8534400" cy="3615267"/>
          </a:xfrm>
        </p:spPr>
        <p:txBody>
          <a:bodyPr/>
          <a:lstStyle/>
          <a:p>
            <a:r>
              <a:rPr lang="en-US" dirty="0">
                <a:solidFill>
                  <a:schemeClr val="tx1"/>
                </a:solidFill>
              </a:rPr>
              <a:t>Safe space is crucial</a:t>
            </a:r>
          </a:p>
          <a:p>
            <a:pPr lvl="1"/>
            <a:r>
              <a:rPr lang="en-US" dirty="0">
                <a:solidFill>
                  <a:schemeClr val="tx1"/>
                </a:solidFill>
              </a:rPr>
              <a:t>Providing blanket knowledge to our community about the benefits available to undocumented students is the start</a:t>
            </a:r>
          </a:p>
          <a:p>
            <a:pPr lvl="1"/>
            <a:r>
              <a:rPr lang="en-US" dirty="0">
                <a:solidFill>
                  <a:schemeClr val="tx1"/>
                </a:solidFill>
              </a:rPr>
              <a:t>Families are crucial in the beginning phase and throughout</a:t>
            </a:r>
          </a:p>
          <a:p>
            <a:r>
              <a:rPr lang="en-US" dirty="0">
                <a:solidFill>
                  <a:schemeClr val="tx1"/>
                </a:solidFill>
              </a:rPr>
              <a:t>Abide by FERPA</a:t>
            </a:r>
          </a:p>
          <a:p>
            <a:pPr lvl="1"/>
            <a:r>
              <a:rPr lang="en-US" dirty="0">
                <a:solidFill>
                  <a:schemeClr val="tx1"/>
                </a:solidFill>
              </a:rPr>
              <a:t>Undocumented students are protected under FERPA just as our other students</a:t>
            </a:r>
          </a:p>
          <a:p>
            <a:endParaRPr lang="en-US" dirty="0"/>
          </a:p>
        </p:txBody>
      </p:sp>
    </p:spTree>
    <p:extLst>
      <p:ext uri="{BB962C8B-B14F-4D97-AF65-F5344CB8AC3E}">
        <p14:creationId xmlns:p14="http://schemas.microsoft.com/office/powerpoint/2010/main" val="199177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37068"/>
            <a:ext cx="8534400" cy="1507067"/>
          </a:xfrm>
        </p:spPr>
        <p:txBody>
          <a:bodyPr>
            <a:normAutofit/>
          </a:bodyPr>
          <a:lstStyle/>
          <a:p>
            <a:r>
              <a:rPr lang="en-US" dirty="0"/>
              <a:t>Programming</a:t>
            </a:r>
          </a:p>
        </p:txBody>
      </p:sp>
      <p:sp>
        <p:nvSpPr>
          <p:cNvPr id="3" name="Content Placeholder 2"/>
          <p:cNvSpPr>
            <a:spLocks noGrp="1"/>
          </p:cNvSpPr>
          <p:nvPr>
            <p:ph idx="1"/>
          </p:nvPr>
        </p:nvSpPr>
        <p:spPr>
          <a:xfrm>
            <a:off x="684212" y="1968500"/>
            <a:ext cx="8534400" cy="3615267"/>
          </a:xfrm>
        </p:spPr>
        <p:txBody>
          <a:bodyPr>
            <a:normAutofit lnSpcReduction="10000"/>
          </a:bodyPr>
          <a:lstStyle/>
          <a:p>
            <a:r>
              <a:rPr lang="en-US" dirty="0">
                <a:solidFill>
                  <a:schemeClr val="tx1"/>
                </a:solidFill>
              </a:rPr>
              <a:t>Community Involvement</a:t>
            </a:r>
          </a:p>
          <a:p>
            <a:pPr lvl="1"/>
            <a:r>
              <a:rPr lang="en-US" dirty="0">
                <a:solidFill>
                  <a:schemeClr val="tx1"/>
                </a:solidFill>
              </a:rPr>
              <a:t>Understand your communities and engage</a:t>
            </a:r>
          </a:p>
          <a:p>
            <a:pPr lvl="1"/>
            <a:r>
              <a:rPr lang="en-US" dirty="0">
                <a:solidFill>
                  <a:schemeClr val="tx1"/>
                </a:solidFill>
              </a:rPr>
              <a:t>Off site informational sessions to funnel to campus</a:t>
            </a:r>
          </a:p>
          <a:p>
            <a:r>
              <a:rPr lang="en-US" dirty="0">
                <a:solidFill>
                  <a:schemeClr val="tx1"/>
                </a:solidFill>
              </a:rPr>
              <a:t>High School engagement</a:t>
            </a:r>
          </a:p>
          <a:p>
            <a:pPr lvl="1"/>
            <a:r>
              <a:rPr lang="en-US" dirty="0">
                <a:solidFill>
                  <a:schemeClr val="tx1"/>
                </a:solidFill>
              </a:rPr>
              <a:t>Partner with school counselors to promote informational family sessions</a:t>
            </a:r>
          </a:p>
          <a:p>
            <a:pPr lvl="1"/>
            <a:r>
              <a:rPr lang="en-US" dirty="0">
                <a:solidFill>
                  <a:schemeClr val="tx1"/>
                </a:solidFill>
              </a:rPr>
              <a:t>Initial contact may not be direct recruitment</a:t>
            </a:r>
          </a:p>
          <a:p>
            <a:pPr lvl="1"/>
            <a:r>
              <a:rPr lang="en-US" dirty="0">
                <a:solidFill>
                  <a:schemeClr val="tx1"/>
                </a:solidFill>
              </a:rPr>
              <a:t>The college and financial planning session is a good start</a:t>
            </a:r>
          </a:p>
          <a:p>
            <a:r>
              <a:rPr lang="en-US" dirty="0">
                <a:solidFill>
                  <a:schemeClr val="tx1"/>
                </a:solidFill>
              </a:rPr>
              <a:t>Bilingual Brochures for parents</a:t>
            </a:r>
          </a:p>
          <a:p>
            <a:endParaRPr lang="en-US" dirty="0"/>
          </a:p>
          <a:p>
            <a:endParaRPr lang="en-US" dirty="0"/>
          </a:p>
        </p:txBody>
      </p:sp>
    </p:spTree>
    <p:extLst>
      <p:ext uri="{BB962C8B-B14F-4D97-AF65-F5344CB8AC3E}">
        <p14:creationId xmlns:p14="http://schemas.microsoft.com/office/powerpoint/2010/main" val="918620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83116"/>
            <a:ext cx="8534400" cy="605368"/>
          </a:xfrm>
        </p:spPr>
        <p:txBody>
          <a:bodyPr>
            <a:normAutofit fontScale="90000"/>
          </a:bodyPr>
          <a:lstStyle/>
          <a:p>
            <a:r>
              <a:rPr lang="en-US" dirty="0"/>
              <a:t>Programming</a:t>
            </a:r>
          </a:p>
        </p:txBody>
      </p:sp>
      <p:sp>
        <p:nvSpPr>
          <p:cNvPr id="3" name="Content Placeholder 2"/>
          <p:cNvSpPr>
            <a:spLocks noGrp="1"/>
          </p:cNvSpPr>
          <p:nvPr>
            <p:ph idx="1"/>
          </p:nvPr>
        </p:nvSpPr>
        <p:spPr/>
        <p:txBody>
          <a:bodyPr/>
          <a:lstStyle/>
          <a:p>
            <a:r>
              <a:rPr lang="en-US" dirty="0">
                <a:solidFill>
                  <a:schemeClr val="tx1"/>
                </a:solidFill>
              </a:rPr>
              <a:t>Start small and let the word get out</a:t>
            </a:r>
          </a:p>
          <a:p>
            <a:pPr lvl="1"/>
            <a:r>
              <a:rPr lang="en-US" dirty="0">
                <a:solidFill>
                  <a:schemeClr val="tx1"/>
                </a:solidFill>
              </a:rPr>
              <a:t>Assess your pilot programs and implement needed change</a:t>
            </a:r>
          </a:p>
          <a:p>
            <a:r>
              <a:rPr lang="en-US" dirty="0">
                <a:solidFill>
                  <a:schemeClr val="tx1"/>
                </a:solidFill>
              </a:rPr>
              <a:t>Hard recruitment is…well hard</a:t>
            </a:r>
          </a:p>
          <a:p>
            <a:pPr lvl="1"/>
            <a:r>
              <a:rPr lang="en-US" dirty="0">
                <a:solidFill>
                  <a:schemeClr val="tx1"/>
                </a:solidFill>
              </a:rPr>
              <a:t>Utilize your off campus programming to promote visits to campus</a:t>
            </a:r>
          </a:p>
          <a:p>
            <a:pPr lvl="1"/>
            <a:r>
              <a:rPr lang="en-US" dirty="0">
                <a:solidFill>
                  <a:schemeClr val="tx1"/>
                </a:solidFill>
              </a:rPr>
              <a:t>Involve student organizations in on and off campus recruitment</a:t>
            </a:r>
          </a:p>
          <a:p>
            <a:pPr lvl="1"/>
            <a:r>
              <a:rPr lang="en-US" dirty="0">
                <a:solidFill>
                  <a:schemeClr val="tx1"/>
                </a:solidFill>
              </a:rPr>
              <a:t>Building trust by knowing your facts</a:t>
            </a:r>
          </a:p>
          <a:p>
            <a:pPr lvl="1"/>
            <a:endParaRPr lang="en-US" dirty="0"/>
          </a:p>
        </p:txBody>
      </p:sp>
    </p:spTree>
    <p:extLst>
      <p:ext uri="{BB962C8B-B14F-4D97-AF65-F5344CB8AC3E}">
        <p14:creationId xmlns:p14="http://schemas.microsoft.com/office/powerpoint/2010/main" val="397078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61433"/>
            <a:ext cx="8534400" cy="656168"/>
          </a:xfrm>
        </p:spPr>
        <p:txBody>
          <a:bodyPr/>
          <a:lstStyle/>
          <a:p>
            <a:r>
              <a:rPr lang="en-US" dirty="0"/>
              <a:t>Retention</a:t>
            </a:r>
          </a:p>
        </p:txBody>
      </p:sp>
      <p:sp>
        <p:nvSpPr>
          <p:cNvPr id="3" name="Content Placeholder 2"/>
          <p:cNvSpPr>
            <a:spLocks noGrp="1"/>
          </p:cNvSpPr>
          <p:nvPr>
            <p:ph idx="1"/>
          </p:nvPr>
        </p:nvSpPr>
        <p:spPr/>
        <p:txBody>
          <a:bodyPr/>
          <a:lstStyle/>
          <a:p>
            <a:r>
              <a:rPr lang="en-US" dirty="0">
                <a:solidFill>
                  <a:schemeClr val="tx1"/>
                </a:solidFill>
              </a:rPr>
              <a:t>Not unlike any other student…engagement with campus is key to retention</a:t>
            </a:r>
          </a:p>
          <a:p>
            <a:r>
              <a:rPr lang="en-US" dirty="0">
                <a:solidFill>
                  <a:schemeClr val="tx1"/>
                </a:solidFill>
              </a:rPr>
              <a:t>Train your team</a:t>
            </a:r>
          </a:p>
          <a:p>
            <a:pPr lvl="1"/>
            <a:r>
              <a:rPr lang="en-US" dirty="0">
                <a:solidFill>
                  <a:schemeClr val="tx1"/>
                </a:solidFill>
              </a:rPr>
              <a:t>Students affairs, faculty, athletics, advisors, career services </a:t>
            </a:r>
            <a:r>
              <a:rPr lang="en-US" dirty="0" err="1">
                <a:solidFill>
                  <a:schemeClr val="tx1"/>
                </a:solidFill>
              </a:rPr>
              <a:t>etc</a:t>
            </a:r>
            <a:r>
              <a:rPr lang="en-US" dirty="0">
                <a:solidFill>
                  <a:schemeClr val="tx1"/>
                </a:solidFill>
              </a:rPr>
              <a:t>…all should be educated on the ins and outs of working with undocumented students</a:t>
            </a:r>
          </a:p>
          <a:p>
            <a:pPr lvl="1"/>
            <a:r>
              <a:rPr lang="en-US" dirty="0">
                <a:solidFill>
                  <a:schemeClr val="tx1"/>
                </a:solidFill>
              </a:rPr>
              <a:t>Training sessions </a:t>
            </a:r>
          </a:p>
        </p:txBody>
      </p:sp>
    </p:spTree>
    <p:extLst>
      <p:ext uri="{BB962C8B-B14F-4D97-AF65-F5344CB8AC3E}">
        <p14:creationId xmlns:p14="http://schemas.microsoft.com/office/powerpoint/2010/main" val="153408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54000"/>
            <a:ext cx="8534400" cy="1015999"/>
          </a:xfrm>
        </p:spPr>
        <p:txBody>
          <a:bodyPr/>
          <a:lstStyle/>
          <a:p>
            <a:r>
              <a:rPr lang="en-US" b="1" dirty="0"/>
              <a:t>Q and A and feedback</a:t>
            </a:r>
          </a:p>
        </p:txBody>
      </p:sp>
      <p:sp>
        <p:nvSpPr>
          <p:cNvPr id="3" name="TextBox 2"/>
          <p:cNvSpPr txBox="1"/>
          <p:nvPr/>
        </p:nvSpPr>
        <p:spPr>
          <a:xfrm>
            <a:off x="749300" y="1498600"/>
            <a:ext cx="8788400" cy="4154984"/>
          </a:xfrm>
          <a:prstGeom prst="rect">
            <a:avLst/>
          </a:prstGeom>
          <a:noFill/>
        </p:spPr>
        <p:txBody>
          <a:bodyPr wrap="square" rtlCol="0">
            <a:spAutoFit/>
          </a:bodyPr>
          <a:lstStyle/>
          <a:p>
            <a:r>
              <a:rPr lang="en-US" sz="2400" b="1" dirty="0"/>
              <a:t>Thanks for joining me today, the Q and A session is now open.  You can type your questions in the </a:t>
            </a:r>
            <a:r>
              <a:rPr lang="en-US" sz="2400" b="1" dirty="0" err="1"/>
              <a:t>GoToWebinar</a:t>
            </a:r>
            <a:r>
              <a:rPr lang="en-US" sz="2400" b="1" dirty="0"/>
              <a:t> question function on the toolbar.</a:t>
            </a:r>
          </a:p>
          <a:p>
            <a:endParaRPr lang="en-US" sz="2400" b="1" dirty="0"/>
          </a:p>
          <a:p>
            <a:endParaRPr lang="en-US" sz="2400" b="1" dirty="0"/>
          </a:p>
          <a:p>
            <a:pPr marL="285750" indent="-285750">
              <a:buFont typeface="Arial" panose="020B0604020202020204" pitchFamily="34" charset="0"/>
              <a:buChar char="•"/>
            </a:pPr>
            <a:r>
              <a:rPr lang="en-US" sz="2400" b="1" dirty="0"/>
              <a:t>Feedback via the question function or email is appreciated</a:t>
            </a:r>
          </a:p>
          <a:p>
            <a:pPr marL="285750" indent="-285750">
              <a:buFont typeface="Arial" panose="020B0604020202020204" pitchFamily="34" charset="0"/>
              <a:buChar char="•"/>
            </a:pPr>
            <a:r>
              <a:rPr lang="en-US" sz="2400" b="1" dirty="0"/>
              <a:t>You may contact me at any time after today</a:t>
            </a:r>
          </a:p>
          <a:p>
            <a:pPr marL="285750" indent="-285750">
              <a:buFont typeface="Arial" panose="020B0604020202020204" pitchFamily="34" charset="0"/>
              <a:buChar char="•"/>
            </a:pPr>
            <a:r>
              <a:rPr lang="en-US" sz="2400" b="1" dirty="0"/>
              <a:t>Chad Teman – 419-230-4798 or </a:t>
            </a:r>
            <a:r>
              <a:rPr lang="en-US" sz="2400" b="1" dirty="0">
                <a:hlinkClick r:id="rId2"/>
              </a:rPr>
              <a:t>chad@temantraining.com</a:t>
            </a:r>
            <a:r>
              <a:rPr lang="en-US" sz="2400" b="1" dirty="0"/>
              <a:t> </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360696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4500"/>
            <a:ext cx="8534400" cy="647700"/>
          </a:xfrm>
        </p:spPr>
        <p:txBody>
          <a:bodyPr/>
          <a:lstStyle/>
          <a:p>
            <a:r>
              <a:rPr lang="en-US" b="1" dirty="0"/>
              <a:t>Terminology Refresher</a:t>
            </a:r>
          </a:p>
        </p:txBody>
      </p:sp>
      <p:sp>
        <p:nvSpPr>
          <p:cNvPr id="3" name="Text Placeholder 2"/>
          <p:cNvSpPr>
            <a:spLocks noGrp="1"/>
          </p:cNvSpPr>
          <p:nvPr>
            <p:ph type="body" idx="1"/>
          </p:nvPr>
        </p:nvSpPr>
        <p:spPr>
          <a:xfrm>
            <a:off x="684211" y="1384300"/>
            <a:ext cx="8535990" cy="4609081"/>
          </a:xfrm>
        </p:spPr>
        <p:txBody>
          <a:bodyPr/>
          <a:lstStyle/>
          <a:p>
            <a:pPr marL="342900" indent="-342900">
              <a:buFont typeface="Arial" panose="020B0604020202020204" pitchFamily="34" charset="0"/>
              <a:buChar char="•"/>
            </a:pPr>
            <a:r>
              <a:rPr lang="en-US" b="1" dirty="0"/>
              <a:t>Visa Overstay</a:t>
            </a:r>
          </a:p>
          <a:p>
            <a:pPr marL="342900" indent="-342900">
              <a:buFont typeface="Arial" panose="020B0604020202020204" pitchFamily="34" charset="0"/>
              <a:buChar char="•"/>
            </a:pPr>
            <a:r>
              <a:rPr lang="en-US" b="1" dirty="0"/>
              <a:t>Out of Status</a:t>
            </a:r>
          </a:p>
          <a:p>
            <a:pPr marL="342900" indent="-342900">
              <a:buFont typeface="Arial" panose="020B0604020202020204" pitchFamily="34" charset="0"/>
              <a:buChar char="•"/>
            </a:pPr>
            <a:r>
              <a:rPr lang="en-US" b="1" dirty="0"/>
              <a:t>Undocumented</a:t>
            </a:r>
          </a:p>
          <a:p>
            <a:pPr marL="342900" indent="-342900">
              <a:buFont typeface="Arial" panose="020B0604020202020204" pitchFamily="34" charset="0"/>
              <a:buChar char="•"/>
            </a:pPr>
            <a:r>
              <a:rPr lang="en-US" b="1" dirty="0"/>
              <a:t>Undocumented DACA Recipient</a:t>
            </a:r>
          </a:p>
        </p:txBody>
      </p:sp>
      <p:pic>
        <p:nvPicPr>
          <p:cNvPr id="5" name="Picture 4" descr="The IPK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3299" y="2859986"/>
            <a:ext cx="5489575" cy="3425495"/>
          </a:xfrm>
          <a:prstGeom prst="rect">
            <a:avLst/>
          </a:prstGeom>
        </p:spPr>
      </p:pic>
    </p:spTree>
    <p:extLst>
      <p:ext uri="{BB962C8B-B14F-4D97-AF65-F5344CB8AC3E}">
        <p14:creationId xmlns:p14="http://schemas.microsoft.com/office/powerpoint/2010/main" val="165059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925" y="14944"/>
            <a:ext cx="9104149" cy="6828112"/>
          </a:xfrm>
          <a:prstGeom prst="rect">
            <a:avLst/>
          </a:prstGeom>
        </p:spPr>
      </p:pic>
    </p:spTree>
    <p:extLst>
      <p:ext uri="{BB962C8B-B14F-4D97-AF65-F5344CB8AC3E}">
        <p14:creationId xmlns:p14="http://schemas.microsoft.com/office/powerpoint/2010/main" val="12366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652" y="0"/>
            <a:ext cx="8076696" cy="6858000"/>
          </a:xfrm>
          <a:prstGeom prst="rect">
            <a:avLst/>
          </a:prstGeom>
        </p:spPr>
      </p:pic>
    </p:spTree>
    <p:extLst>
      <p:ext uri="{BB962C8B-B14F-4D97-AF65-F5344CB8AC3E}">
        <p14:creationId xmlns:p14="http://schemas.microsoft.com/office/powerpoint/2010/main" val="3433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644778">
            <a:off x="4656898" y="1822868"/>
            <a:ext cx="7125326" cy="3984131"/>
          </a:xfrm>
          <a:prstGeom prst="rect">
            <a:avLst/>
          </a:prstGeom>
        </p:spPr>
      </p:pic>
      <p:sp>
        <p:nvSpPr>
          <p:cNvPr id="3" name="TextBox 2"/>
          <p:cNvSpPr txBox="1"/>
          <p:nvPr/>
        </p:nvSpPr>
        <p:spPr>
          <a:xfrm>
            <a:off x="469900" y="698500"/>
            <a:ext cx="3657600" cy="3416320"/>
          </a:xfrm>
          <a:prstGeom prst="rect">
            <a:avLst/>
          </a:prstGeom>
          <a:noFill/>
        </p:spPr>
        <p:txBody>
          <a:bodyPr wrap="square" rtlCol="0">
            <a:spAutoFit/>
          </a:bodyPr>
          <a:lstStyle/>
          <a:p>
            <a:r>
              <a:rPr lang="en-US" b="1" dirty="0"/>
              <a:t>Keeping up with the Changes</a:t>
            </a:r>
          </a:p>
          <a:p>
            <a:endParaRPr lang="en-US" b="1" dirty="0"/>
          </a:p>
          <a:p>
            <a:r>
              <a:rPr lang="en-US" b="1" dirty="0"/>
              <a:t>Link:</a:t>
            </a:r>
          </a:p>
          <a:p>
            <a:endParaRPr lang="en-US" b="1" dirty="0"/>
          </a:p>
          <a:p>
            <a:r>
              <a:rPr lang="en-US" b="1" dirty="0">
                <a:hlinkClick r:id="rId3"/>
              </a:rPr>
              <a:t>https://www.nilc.org/issues/education/eduaccesstoolkit2a/#tables</a:t>
            </a:r>
            <a:r>
              <a:rPr lang="en-US" b="1" dirty="0"/>
              <a:t> </a:t>
            </a:r>
          </a:p>
          <a:p>
            <a:endParaRPr lang="en-US" b="1" dirty="0"/>
          </a:p>
          <a:p>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160759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8107" y="2032000"/>
            <a:ext cx="6555855" cy="4160837"/>
          </a:xfrm>
          <a:prstGeom prst="rect">
            <a:avLst/>
          </a:prstGeom>
        </p:spPr>
      </p:pic>
      <p:sp>
        <p:nvSpPr>
          <p:cNvPr id="3" name="TextBox 2"/>
          <p:cNvSpPr txBox="1"/>
          <p:nvPr/>
        </p:nvSpPr>
        <p:spPr>
          <a:xfrm>
            <a:off x="774700" y="596900"/>
            <a:ext cx="9144000" cy="954107"/>
          </a:xfrm>
          <a:prstGeom prst="rect">
            <a:avLst/>
          </a:prstGeom>
          <a:noFill/>
        </p:spPr>
        <p:txBody>
          <a:bodyPr wrap="square" rtlCol="0">
            <a:spAutoFit/>
          </a:bodyPr>
          <a:lstStyle/>
          <a:p>
            <a:pPr algn="ctr"/>
            <a:r>
              <a:rPr lang="en-US" sz="2800" b="1" dirty="0"/>
              <a:t>This resource allows you to view the legislation in regards to access at the state level.</a:t>
            </a:r>
          </a:p>
        </p:txBody>
      </p:sp>
    </p:spTree>
    <p:extLst>
      <p:ext uri="{BB962C8B-B14F-4D97-AF65-F5344CB8AC3E}">
        <p14:creationId xmlns:p14="http://schemas.microsoft.com/office/powerpoint/2010/main" val="30714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2" y="270932"/>
            <a:ext cx="8534400" cy="1507067"/>
          </a:xfrm>
        </p:spPr>
        <p:txBody>
          <a:bodyPr/>
          <a:lstStyle/>
          <a:p>
            <a:r>
              <a:rPr lang="en-US" b="1" dirty="0"/>
              <a:t>General Key Points on the Federal end</a:t>
            </a:r>
          </a:p>
        </p:txBody>
      </p:sp>
      <p:sp>
        <p:nvSpPr>
          <p:cNvPr id="3" name="TextBox 2"/>
          <p:cNvSpPr txBox="1"/>
          <p:nvPr/>
        </p:nvSpPr>
        <p:spPr>
          <a:xfrm>
            <a:off x="762000" y="1777999"/>
            <a:ext cx="4445000" cy="2862322"/>
          </a:xfrm>
          <a:prstGeom prst="rect">
            <a:avLst/>
          </a:prstGeom>
          <a:noFill/>
        </p:spPr>
        <p:txBody>
          <a:bodyPr wrap="square" rtlCol="0">
            <a:spAutoFit/>
          </a:bodyPr>
          <a:lstStyle/>
          <a:p>
            <a:r>
              <a:rPr lang="en-US" b="1" dirty="0"/>
              <a:t>FERPA – </a:t>
            </a:r>
          </a:p>
          <a:p>
            <a:endParaRPr lang="en-US" b="1" dirty="0"/>
          </a:p>
          <a:p>
            <a:r>
              <a:rPr lang="en-US" b="1" dirty="0"/>
              <a:t>For undocumented students who don’t possess student visas, the implication of FERPA is that there is no need or reason to disclose your immigration status and you can’t be made the subject of discrimination, intimidation, or deportation as a consequence of your desire to access to education.</a:t>
            </a:r>
          </a:p>
        </p:txBody>
      </p:sp>
      <p:sp>
        <p:nvSpPr>
          <p:cNvPr id="4" name="TextBox 3"/>
          <p:cNvSpPr txBox="1"/>
          <p:nvPr/>
        </p:nvSpPr>
        <p:spPr>
          <a:xfrm>
            <a:off x="5903912" y="1752599"/>
            <a:ext cx="5054600" cy="2585323"/>
          </a:xfrm>
          <a:prstGeom prst="rect">
            <a:avLst/>
          </a:prstGeom>
          <a:noFill/>
        </p:spPr>
        <p:txBody>
          <a:bodyPr wrap="square" rtlCol="0">
            <a:spAutoFit/>
          </a:bodyPr>
          <a:lstStyle/>
          <a:p>
            <a:r>
              <a:rPr lang="en-US" b="1" dirty="0"/>
              <a:t>Access to Education - </a:t>
            </a:r>
          </a:p>
          <a:p>
            <a:endParaRPr lang="en-US" b="1" dirty="0"/>
          </a:p>
          <a:p>
            <a:r>
              <a:rPr lang="en-US" b="1" dirty="0"/>
              <a:t>According to FEDERAL law, undocumented students are allowed to attend colleges and universities in the United States. There are no laws at the national level prohibiting undocumented students from seeking admission, enrolling in, or graduating from American colleges.</a:t>
            </a:r>
          </a:p>
        </p:txBody>
      </p:sp>
    </p:spTree>
    <p:extLst>
      <p:ext uri="{BB962C8B-B14F-4D97-AF65-F5344CB8AC3E}">
        <p14:creationId xmlns:p14="http://schemas.microsoft.com/office/powerpoint/2010/main" val="50042773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622</TotalTime>
  <Words>2036</Words>
  <Application>Microsoft Office PowerPoint</Application>
  <PresentationFormat>Widescreen</PresentationFormat>
  <Paragraphs>204</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Century Gothic</vt:lpstr>
      <vt:lpstr>Wingdings 3</vt:lpstr>
      <vt:lpstr>Slice</vt:lpstr>
      <vt:lpstr>Serving Undocumented Students in higher ed</vt:lpstr>
      <vt:lpstr>PowerPoint Presentation</vt:lpstr>
      <vt:lpstr>Today’s Agenda</vt:lpstr>
      <vt:lpstr>Terminology Refresher</vt:lpstr>
      <vt:lpstr>PowerPoint Presentation</vt:lpstr>
      <vt:lpstr>PowerPoint Presentation</vt:lpstr>
      <vt:lpstr>PowerPoint Presentation</vt:lpstr>
      <vt:lpstr>PowerPoint Presentation</vt:lpstr>
      <vt:lpstr>General Key Points on the Federal end</vt:lpstr>
      <vt:lpstr>American Dream and Promise Act - 2021</vt:lpstr>
      <vt:lpstr>So, What now?</vt:lpstr>
      <vt:lpstr>The DACA Program</vt:lpstr>
      <vt:lpstr>DACA Requirements</vt:lpstr>
      <vt:lpstr>Applying for daca</vt:lpstr>
      <vt:lpstr>Advance Parole</vt:lpstr>
      <vt:lpstr>Educational Demographics</vt:lpstr>
      <vt:lpstr>Educational Demographics</vt:lpstr>
      <vt:lpstr>Facts of Wage and Job Creation</vt:lpstr>
      <vt:lpstr>Scholarships and access</vt:lpstr>
      <vt:lpstr>TheDream.us</vt:lpstr>
      <vt:lpstr>MALDEF Scholarship Resource Guide</vt:lpstr>
      <vt:lpstr>Connect your Students</vt:lpstr>
      <vt:lpstr>Employment</vt:lpstr>
      <vt:lpstr>Employment</vt:lpstr>
      <vt:lpstr>Employment – A fix is not even close</vt:lpstr>
      <vt:lpstr>Choosing the College Major</vt:lpstr>
      <vt:lpstr>Majors to Caution Students on</vt:lpstr>
      <vt:lpstr>Majors to consider</vt:lpstr>
      <vt:lpstr>So…What Now?</vt:lpstr>
      <vt:lpstr>Ways to train your team</vt:lpstr>
      <vt:lpstr>Where to start?</vt:lpstr>
      <vt:lpstr>Modify Scholarships</vt:lpstr>
      <vt:lpstr>How do we serve these students?</vt:lpstr>
      <vt:lpstr>Programming</vt:lpstr>
      <vt:lpstr>Programming</vt:lpstr>
      <vt:lpstr>Retention</vt:lpstr>
      <vt:lpstr>Q and A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Series Part 2 – Serving Undocumented Students - ACCESS</dc:title>
  <dc:creator>Teman, Chad</dc:creator>
  <cp:lastModifiedBy>Lisa O. Stoothoff</cp:lastModifiedBy>
  <cp:revision>70</cp:revision>
  <dcterms:created xsi:type="dcterms:W3CDTF">2019-10-14T12:52:51Z</dcterms:created>
  <dcterms:modified xsi:type="dcterms:W3CDTF">2023-03-31T18:20:11Z</dcterms:modified>
</cp:coreProperties>
</file>