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8" r:id="rId6"/>
    <p:sldId id="257" r:id="rId7"/>
    <p:sldId id="259" r:id="rId8"/>
    <p:sldId id="260" r:id="rId9"/>
    <p:sldId id="261" r:id="rId10"/>
    <p:sldId id="262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uli Regular" panose="020B0604020202020204" charset="0"/>
      <p:regular r:id="rId16"/>
    </p:embeddedFont>
    <p:embeddedFont>
      <p:font typeface="Muli Regular Italics" panose="020B0604020202020204" charset="0"/>
      <p:regular r:id="rId17"/>
    </p:embeddedFont>
    <p:embeddedFont>
      <p:font typeface="Nourd Bold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A8BC9F-701D-0000-A365-AA12DFC85F62}" v="24" dt="2021-04-09T20:50:10.9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14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93140" y="4612187"/>
            <a:ext cx="14555110" cy="993992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093140" y="2259358"/>
            <a:ext cx="14101720" cy="2884142"/>
            <a:chOff x="0" y="0"/>
            <a:chExt cx="18802294" cy="3845523"/>
          </a:xfrm>
        </p:grpSpPr>
        <p:sp>
          <p:nvSpPr>
            <p:cNvPr id="4" name="TextBox 4"/>
            <p:cNvSpPr txBox="1"/>
            <p:nvPr/>
          </p:nvSpPr>
          <p:spPr>
            <a:xfrm>
              <a:off x="0" y="909935"/>
              <a:ext cx="18802294" cy="1625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 dirty="0">
                  <a:solidFill>
                    <a:srgbClr val="FFFFFF"/>
                  </a:solidFill>
                  <a:latin typeface="Nourd Bold Bold"/>
                </a:rPr>
                <a:t>DC Admissions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8802294" cy="533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endParaRPr lang="en-US" sz="2400" spc="240" dirty="0">
                <a:solidFill>
                  <a:srgbClr val="FFFFFF"/>
                </a:solidFill>
                <a:latin typeface="Muli Regular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956523"/>
              <a:ext cx="18802294" cy="889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90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0834" y="3716658"/>
            <a:ext cx="7818574" cy="2853683"/>
            <a:chOff x="0" y="0"/>
            <a:chExt cx="10424765" cy="3804911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10424765" cy="1219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>
                  <a:solidFill>
                    <a:srgbClr val="FFFFFF"/>
                  </a:solidFill>
                  <a:latin typeface="Nourd Bold Bold"/>
                </a:rPr>
                <a:t>The Director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196698"/>
              <a:ext cx="10424765" cy="12814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919"/>
                </a:lnSpc>
                <a:spcBef>
                  <a:spcPct val="0"/>
                </a:spcBef>
              </a:pPr>
              <a:r>
                <a:rPr lang="en-US" sz="3200" b="1" dirty="0">
                  <a:solidFill>
                    <a:srgbClr val="000000"/>
                  </a:solidFill>
                  <a:latin typeface="Muli Regular"/>
                </a:rPr>
                <a:t>Katy</a:t>
              </a:r>
              <a:r>
                <a:rPr lang="en-US" sz="3200" dirty="0">
                  <a:solidFill>
                    <a:srgbClr val="000000"/>
                  </a:solidFill>
                  <a:latin typeface="Muli Regular"/>
                </a:rPr>
                <a:t> </a:t>
              </a:r>
              <a:r>
                <a:rPr lang="en-US" sz="3200" b="1" dirty="0">
                  <a:solidFill>
                    <a:srgbClr val="000000"/>
                  </a:solidFill>
                  <a:latin typeface="Muli Regular"/>
                </a:rPr>
                <a:t>Siebert</a:t>
              </a:r>
            </a:p>
            <a:p>
              <a:pPr marL="0" lvl="0" indent="0">
                <a:lnSpc>
                  <a:spcPts val="3919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0000"/>
                  </a:solidFill>
                  <a:latin typeface="Muli Regular"/>
                </a:rPr>
                <a:t>Director of Admissions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292476"/>
              <a:ext cx="10424765" cy="512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24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632420" y="2144846"/>
            <a:ext cx="5907482" cy="5770749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2"/>
              <a:stretch>
                <a:fillRect l="22" t="-1184" r="-66" b="-1229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4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9144000" y="1028700"/>
            <a:ext cx="4797117" cy="4686084"/>
            <a:chOff x="0" y="0"/>
            <a:chExt cx="4828540" cy="4716780"/>
          </a:xfrm>
        </p:grpSpPr>
        <p:sp>
          <p:nvSpPr>
            <p:cNvPr id="3" name="Freeform 3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2"/>
              <a:stretch>
                <a:fillRect l="22" t="-1184" r="-66" b="-1229"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2421690" y="3917261"/>
            <a:ext cx="4797117" cy="4686084"/>
            <a:chOff x="0" y="0"/>
            <a:chExt cx="4828540" cy="4716780"/>
          </a:xfrm>
        </p:grpSpPr>
        <p:sp>
          <p:nvSpPr>
            <p:cNvPr id="5" name="Freeform 5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3"/>
              <a:stretch>
                <a:fillRect l="22" t="-1184" r="-66" b="-1229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790391" y="774605"/>
            <a:ext cx="6429480" cy="6024342"/>
            <a:chOff x="0" y="9525"/>
            <a:chExt cx="8572641" cy="8032456"/>
          </a:xfrm>
        </p:grpSpPr>
        <p:sp>
          <p:nvSpPr>
            <p:cNvPr id="7" name="TextBox 7"/>
            <p:cNvSpPr txBox="1"/>
            <p:nvPr/>
          </p:nvSpPr>
          <p:spPr>
            <a:xfrm>
              <a:off x="0" y="9525"/>
              <a:ext cx="8572641" cy="1172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980"/>
                </a:lnSpc>
              </a:pPr>
              <a:r>
                <a:rPr lang="en-US" sz="5817">
                  <a:solidFill>
                    <a:srgbClr val="FFFFFF"/>
                  </a:solidFill>
                  <a:latin typeface="Nourd Bold Bold"/>
                </a:rPr>
                <a:t>THE TEAM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595942"/>
              <a:ext cx="8572641" cy="644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en-US" sz="2800" b="1" dirty="0">
                  <a:solidFill>
                    <a:srgbClr val="FFFFFF"/>
                  </a:solidFill>
                  <a:latin typeface="Muli Regular"/>
                </a:rPr>
                <a:t>Monica Vega</a:t>
              </a:r>
            </a:p>
            <a:p>
              <a:pPr>
                <a:lnSpc>
                  <a:spcPts val="3800"/>
                </a:lnSpc>
              </a:pPr>
              <a:r>
                <a:rPr lang="en-US" sz="2714" dirty="0">
                  <a:solidFill>
                    <a:srgbClr val="FFFFFF"/>
                  </a:solidFill>
                  <a:latin typeface="Muli Regular"/>
                </a:rPr>
                <a:t>Senior Admissions Counselor; Bilingual Support and Traditional programs</a:t>
              </a:r>
            </a:p>
            <a:p>
              <a:pPr>
                <a:lnSpc>
                  <a:spcPts val="3800"/>
                </a:lnSpc>
              </a:pPr>
              <a:endParaRPr lang="en-US" sz="2714" dirty="0">
                <a:solidFill>
                  <a:srgbClr val="FFFFFF"/>
                </a:solidFill>
                <a:latin typeface="Muli Regular"/>
              </a:endParaRPr>
            </a:p>
            <a:p>
              <a:pPr>
                <a:lnSpc>
                  <a:spcPts val="3800"/>
                </a:lnSpc>
              </a:pPr>
              <a:r>
                <a:rPr lang="en-US" sz="2800" b="1" dirty="0">
                  <a:solidFill>
                    <a:srgbClr val="FFFFFF"/>
                  </a:solidFill>
                  <a:latin typeface="Muli Regular"/>
                </a:rPr>
                <a:t>Kyle </a:t>
              </a:r>
              <a:r>
                <a:rPr lang="en-US" sz="2800" b="1" dirty="0" err="1">
                  <a:solidFill>
                    <a:srgbClr val="FFFFFF"/>
                  </a:solidFill>
                  <a:latin typeface="Muli Regular"/>
                </a:rPr>
                <a:t>Reisenauer</a:t>
              </a:r>
              <a:endParaRPr lang="en-US" sz="2800" b="1" dirty="0">
                <a:solidFill>
                  <a:srgbClr val="FFFFFF"/>
                </a:solidFill>
                <a:latin typeface="Muli Regular"/>
              </a:endParaRPr>
            </a:p>
            <a:p>
              <a:pPr>
                <a:lnSpc>
                  <a:spcPts val="3800"/>
                </a:lnSpc>
              </a:pPr>
              <a:r>
                <a:rPr lang="en-US" sz="2714" dirty="0">
                  <a:solidFill>
                    <a:srgbClr val="FFFFFF"/>
                  </a:solidFill>
                  <a:latin typeface="Muli Regular"/>
                </a:rPr>
                <a:t>Admissions Counselor; Traditional programs</a:t>
              </a:r>
            </a:p>
            <a:p>
              <a:pPr>
                <a:lnSpc>
                  <a:spcPts val="3800"/>
                </a:lnSpc>
              </a:pPr>
              <a:endParaRPr lang="en-US" sz="2714" dirty="0">
                <a:solidFill>
                  <a:srgbClr val="FFFFFF"/>
                </a:solidFill>
                <a:latin typeface="Muli Regular"/>
              </a:endParaRPr>
            </a:p>
            <a:p>
              <a:pPr>
                <a:lnSpc>
                  <a:spcPts val="3800"/>
                </a:lnSpc>
              </a:pPr>
              <a:r>
                <a:rPr lang="en-US" sz="2800" b="1" dirty="0">
                  <a:solidFill>
                    <a:srgbClr val="FFFFFF"/>
                  </a:solidFill>
                  <a:latin typeface="Muli Regular"/>
                </a:rPr>
                <a:t>Erica Baker</a:t>
              </a:r>
            </a:p>
            <a:p>
              <a:pPr>
                <a:lnSpc>
                  <a:spcPts val="3800"/>
                </a:lnSpc>
              </a:pPr>
              <a:r>
                <a:rPr lang="en-US" sz="2714" dirty="0">
                  <a:solidFill>
                    <a:srgbClr val="FFFFFF"/>
                  </a:solidFill>
                  <a:latin typeface="Muli Regular"/>
                </a:rPr>
                <a:t>Admissions Counselor; Transfer </a:t>
              </a:r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6745442" y="4752942"/>
            <a:ext cx="4797117" cy="4686084"/>
            <a:chOff x="0" y="0"/>
            <a:chExt cx="4828540" cy="4716780"/>
          </a:xfrm>
        </p:grpSpPr>
        <p:sp>
          <p:nvSpPr>
            <p:cNvPr id="10" name="Freeform 10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4"/>
              <a:stretch>
                <a:fillRect l="22" t="-1184" r="-66" b="-1229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87200" y="1956756"/>
            <a:ext cx="12513600" cy="6373488"/>
            <a:chOff x="0" y="0"/>
            <a:chExt cx="16684800" cy="8497985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16684800" cy="1219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00"/>
                </a:lnSpc>
              </a:pPr>
              <a:r>
                <a:rPr lang="en-US" sz="6000" dirty="0">
                  <a:solidFill>
                    <a:srgbClr val="FFFFFF"/>
                  </a:solidFill>
                  <a:latin typeface="Nourd Bold Bold"/>
                </a:rPr>
                <a:t>What We Do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31661"/>
              <a:ext cx="16684800" cy="6566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 dirty="0">
                  <a:solidFill>
                    <a:srgbClr val="000000"/>
                  </a:solidFill>
                  <a:latin typeface="Muli Regular"/>
                </a:rPr>
                <a:t>Recruit</a:t>
              </a:r>
            </a:p>
            <a:p>
              <a:pPr algn="ctr">
                <a:lnSpc>
                  <a:spcPts val="3919"/>
                </a:lnSpc>
              </a:pPr>
              <a:r>
                <a:rPr lang="en-US" sz="2799" dirty="0">
                  <a:solidFill>
                    <a:srgbClr val="000000"/>
                  </a:solidFill>
                  <a:latin typeface="Muli Regular"/>
                </a:rPr>
                <a:t>Counsel and Advise on Programs and Pathways</a:t>
              </a:r>
            </a:p>
            <a:p>
              <a:pPr algn="ctr">
                <a:lnSpc>
                  <a:spcPts val="3919"/>
                </a:lnSpc>
              </a:pPr>
              <a:r>
                <a:rPr lang="en-US" sz="2799" dirty="0">
                  <a:solidFill>
                    <a:srgbClr val="000000"/>
                  </a:solidFill>
                  <a:latin typeface="Muli Regular"/>
                </a:rPr>
                <a:t>Be a representative of Donnelly to the community</a:t>
              </a:r>
            </a:p>
            <a:p>
              <a:pPr algn="ctr">
                <a:lnSpc>
                  <a:spcPts val="3919"/>
                </a:lnSpc>
              </a:pPr>
              <a:r>
                <a:rPr lang="en-US" sz="2799" dirty="0">
                  <a:solidFill>
                    <a:srgbClr val="000000"/>
                  </a:solidFill>
                  <a:latin typeface="Muli Regular"/>
                </a:rPr>
                <a:t>Support the mission and goals of DC</a:t>
              </a:r>
            </a:p>
            <a:p>
              <a:pPr algn="ctr">
                <a:lnSpc>
                  <a:spcPts val="3919"/>
                </a:lnSpc>
              </a:pPr>
              <a:endParaRPr lang="en-US" sz="2799" dirty="0">
                <a:solidFill>
                  <a:srgbClr val="000000"/>
                </a:solidFill>
                <a:latin typeface="Muli Regular"/>
              </a:endParaRPr>
            </a:p>
            <a:p>
              <a:pPr algn="ctr">
                <a:lnSpc>
                  <a:spcPts val="3919"/>
                </a:lnSpc>
              </a:pPr>
              <a:endParaRPr lang="en-US" sz="2799" dirty="0">
                <a:solidFill>
                  <a:srgbClr val="000000"/>
                </a:solidFill>
                <a:latin typeface="Muli Regular"/>
              </a:endParaRPr>
            </a:p>
            <a:p>
              <a:pPr algn="ctr">
                <a:lnSpc>
                  <a:spcPts val="3919"/>
                </a:lnSpc>
              </a:pPr>
              <a:r>
                <a:rPr lang="en-US" sz="2799" dirty="0">
                  <a:solidFill>
                    <a:srgbClr val="000000"/>
                  </a:solidFill>
                  <a:latin typeface="Muli Regular Italics"/>
                </a:rPr>
                <a:t>College Counselors are well versed in the strengths of the institution and what personalities and students are the right fit for Donnelly.</a:t>
              </a:r>
            </a:p>
            <a:p>
              <a:pPr algn="ctr">
                <a:lnSpc>
                  <a:spcPts val="3919"/>
                </a:lnSpc>
              </a:pPr>
              <a:r>
                <a:rPr lang="en-US" sz="2750" dirty="0">
                  <a:solidFill>
                    <a:srgbClr val="000000"/>
                  </a:solidFill>
                  <a:latin typeface="Muli Regular Italics"/>
                </a:rPr>
                <a:t>We are more than recruiters. We are counselors, navigators, and guides to the students who find Donnelly as their home. 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72833" y="3720732"/>
            <a:ext cx="15359618" cy="1856562"/>
            <a:chOff x="0" y="0"/>
            <a:chExt cx="20479491" cy="2475416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20479491" cy="1219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200"/>
                </a:lnSpc>
              </a:pPr>
              <a:r>
                <a:rPr lang="en-US" sz="6000">
                  <a:solidFill>
                    <a:srgbClr val="FFFFFF"/>
                  </a:solidFill>
                  <a:latin typeface="Nourd Bold Bold"/>
                </a:rPr>
                <a:t>New this year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764216"/>
              <a:ext cx="20479491" cy="711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2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3362" y="462724"/>
            <a:ext cx="4966872" cy="3857625"/>
            <a:chOff x="0" y="0"/>
            <a:chExt cx="6622497" cy="5143500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6622497" cy="711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>
                  <a:solidFill>
                    <a:srgbClr val="FFFFFF"/>
                  </a:solidFill>
                  <a:latin typeface="Nourd Bold Bold"/>
                </a:rPr>
                <a:t>Covid Response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876300"/>
              <a:ext cx="6622497" cy="4267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dirty="0">
                  <a:solidFill>
                    <a:srgbClr val="FFFFFF"/>
                  </a:solidFill>
                  <a:latin typeface="Muli Regular"/>
                </a:rPr>
                <a:t>Virtual Fairs </a:t>
              </a:r>
            </a:p>
            <a:p>
              <a:pPr>
                <a:lnSpc>
                  <a:spcPts val="4200"/>
                </a:lnSpc>
              </a:pPr>
              <a:r>
                <a:rPr lang="en-US" sz="3500" dirty="0">
                  <a:solidFill>
                    <a:srgbClr val="FFFFFF"/>
                  </a:solidFill>
                  <a:latin typeface="Muli Regular"/>
                </a:rPr>
                <a:t>Virtual Visits</a:t>
              </a:r>
            </a:p>
            <a:p>
              <a:pPr>
                <a:lnSpc>
                  <a:spcPts val="4200"/>
                </a:lnSpc>
              </a:pPr>
              <a:r>
                <a:rPr lang="en-US" sz="3500" dirty="0">
                  <a:solidFill>
                    <a:srgbClr val="FFFFFF"/>
                  </a:solidFill>
                  <a:latin typeface="Muli Regular"/>
                </a:rPr>
                <a:t>Virtual High School Counselor Events</a:t>
              </a:r>
            </a:p>
            <a:p>
              <a:pPr>
                <a:lnSpc>
                  <a:spcPts val="4200"/>
                </a:lnSpc>
              </a:pPr>
              <a:r>
                <a:rPr lang="en-US" sz="3500" dirty="0">
                  <a:solidFill>
                    <a:srgbClr val="FFFFFF"/>
                  </a:solidFill>
                  <a:latin typeface="Muli Regular"/>
                </a:rPr>
                <a:t>Virtual FAFSA Night</a:t>
              </a:r>
            </a:p>
            <a:p>
              <a:pPr>
                <a:lnSpc>
                  <a:spcPts val="4200"/>
                </a:lnSpc>
              </a:pPr>
              <a:endParaRPr lang="en-US" sz="3500" dirty="0">
                <a:solidFill>
                  <a:srgbClr val="FFFFFF"/>
                </a:solidFill>
                <a:latin typeface="Muli Regular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292428" y="462724"/>
            <a:ext cx="4966872" cy="2790825"/>
            <a:chOff x="0" y="0"/>
            <a:chExt cx="6622497" cy="3721100"/>
          </a:xfrm>
        </p:grpSpPr>
        <p:sp>
          <p:nvSpPr>
            <p:cNvPr id="9" name="TextBox 9"/>
            <p:cNvSpPr txBox="1"/>
            <p:nvPr/>
          </p:nvSpPr>
          <p:spPr>
            <a:xfrm>
              <a:off x="0" y="0"/>
              <a:ext cx="6622497" cy="711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>
                  <a:solidFill>
                    <a:srgbClr val="FFFFFF"/>
                  </a:solidFill>
                  <a:latin typeface="Nourd Bold Bold"/>
                </a:rPr>
                <a:t>Spanish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876300"/>
              <a:ext cx="6622497" cy="2844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dirty="0">
                  <a:solidFill>
                    <a:srgbClr val="FFFFFF"/>
                  </a:solidFill>
                  <a:latin typeface="Muli Regular"/>
                </a:rPr>
                <a:t>Web page</a:t>
              </a:r>
            </a:p>
            <a:p>
              <a:pPr>
                <a:lnSpc>
                  <a:spcPts val="4200"/>
                </a:lnSpc>
              </a:pPr>
              <a:r>
                <a:rPr lang="en-US" sz="3500" dirty="0">
                  <a:solidFill>
                    <a:srgbClr val="FFFFFF"/>
                  </a:solidFill>
                  <a:latin typeface="Muli Regular"/>
                </a:rPr>
                <a:t>Acceptance Letter</a:t>
              </a:r>
            </a:p>
            <a:p>
              <a:pPr>
                <a:lnSpc>
                  <a:spcPts val="4200"/>
                </a:lnSpc>
              </a:pPr>
              <a:r>
                <a:rPr lang="en-US" sz="3500" dirty="0">
                  <a:solidFill>
                    <a:srgbClr val="FFFFFF"/>
                  </a:solidFill>
                  <a:latin typeface="Muli Regular"/>
                </a:rPr>
                <a:t>Next Steps Checklist</a:t>
              </a:r>
            </a:p>
            <a:p>
              <a:pPr>
                <a:lnSpc>
                  <a:spcPts val="4200"/>
                </a:lnSpc>
              </a:pPr>
              <a:r>
                <a:rPr lang="en-US" sz="3500" dirty="0">
                  <a:solidFill>
                    <a:srgbClr val="FFFFFF"/>
                  </a:solidFill>
                  <a:latin typeface="Muli Regular"/>
                </a:rPr>
                <a:t>Parent Letter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292428" y="4649013"/>
            <a:ext cx="4966872" cy="2790825"/>
            <a:chOff x="0" y="0"/>
            <a:chExt cx="6622497" cy="3721100"/>
          </a:xfrm>
        </p:grpSpPr>
        <p:sp>
          <p:nvSpPr>
            <p:cNvPr id="12" name="TextBox 12"/>
            <p:cNvSpPr txBox="1"/>
            <p:nvPr/>
          </p:nvSpPr>
          <p:spPr>
            <a:xfrm>
              <a:off x="0" y="0"/>
              <a:ext cx="6622497" cy="711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>
                  <a:solidFill>
                    <a:srgbClr val="FFFFFF"/>
                  </a:solidFill>
                  <a:latin typeface="Nourd Bold Bold"/>
                </a:rPr>
                <a:t>Gen Z Impact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876300"/>
              <a:ext cx="6622497" cy="2844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dirty="0">
                  <a:solidFill>
                    <a:srgbClr val="FFFFFF"/>
                  </a:solidFill>
                  <a:latin typeface="Muli Regular"/>
                </a:rPr>
                <a:t>Text messaging emphasis</a:t>
              </a:r>
            </a:p>
            <a:p>
              <a:pPr>
                <a:lnSpc>
                  <a:spcPts val="4200"/>
                </a:lnSpc>
              </a:pPr>
              <a:r>
                <a:rPr lang="en-US" sz="3500" dirty="0" err="1">
                  <a:solidFill>
                    <a:srgbClr val="FFFFFF"/>
                  </a:solidFill>
                  <a:latin typeface="Muli Regular"/>
                </a:rPr>
                <a:t>Covideo</a:t>
              </a:r>
              <a:r>
                <a:rPr lang="en-US" sz="3500" dirty="0">
                  <a:solidFill>
                    <a:srgbClr val="FFFFFF"/>
                  </a:solidFill>
                  <a:latin typeface="Muli Regular"/>
                </a:rPr>
                <a:t> imbedded into emails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33362" y="4649013"/>
            <a:ext cx="4966872" cy="3324225"/>
            <a:chOff x="0" y="0"/>
            <a:chExt cx="6622497" cy="4432300"/>
          </a:xfrm>
        </p:grpSpPr>
        <p:sp>
          <p:nvSpPr>
            <p:cNvPr id="15" name="TextBox 15"/>
            <p:cNvSpPr txBox="1"/>
            <p:nvPr/>
          </p:nvSpPr>
          <p:spPr>
            <a:xfrm>
              <a:off x="0" y="0"/>
              <a:ext cx="6622497" cy="711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dirty="0">
                  <a:solidFill>
                    <a:srgbClr val="FFFFFF"/>
                  </a:solidFill>
                  <a:latin typeface="Nourd Bold Bold"/>
                </a:rPr>
                <a:t>Onboarding Event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876300"/>
              <a:ext cx="6622497" cy="3556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dirty="0">
                  <a:solidFill>
                    <a:srgbClr val="FFFFFF"/>
                  </a:solidFill>
                  <a:latin typeface="Muli Regular"/>
                </a:rPr>
                <a:t>Ignite Your Start</a:t>
              </a:r>
            </a:p>
            <a:p>
              <a:pPr>
                <a:lnSpc>
                  <a:spcPts val="4200"/>
                </a:lnSpc>
              </a:pPr>
              <a:r>
                <a:rPr lang="en-US" sz="3500" dirty="0">
                  <a:solidFill>
                    <a:srgbClr val="FFFFFF"/>
                  </a:solidFill>
                  <a:latin typeface="Muli Regular"/>
                </a:rPr>
                <a:t>Created to support students in their final steps to becoming enrolled</a:t>
              </a: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600234" y="4823322"/>
            <a:ext cx="4809363" cy="48093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90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552" r="2552"/>
          <a:stretch>
            <a:fillRect/>
          </a:stretch>
        </p:blipFill>
        <p:spPr>
          <a:xfrm>
            <a:off x="8753536" y="5143500"/>
            <a:ext cx="3288951" cy="23914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96488" y="1028700"/>
            <a:ext cx="4520119" cy="32408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53536" y="8426408"/>
            <a:ext cx="8166800" cy="83189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753536" y="1028700"/>
            <a:ext cx="7526143" cy="850167"/>
            <a:chOff x="0" y="0"/>
            <a:chExt cx="10034857" cy="1133556"/>
          </a:xfrm>
        </p:grpSpPr>
        <p:sp>
          <p:nvSpPr>
            <p:cNvPr id="6" name="TextBox 6"/>
            <p:cNvSpPr txBox="1"/>
            <p:nvPr/>
          </p:nvSpPr>
          <p:spPr>
            <a:xfrm>
              <a:off x="0" y="-38100"/>
              <a:ext cx="10034857" cy="5240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Nourd Bold Bold"/>
                </a:rPr>
                <a:t>HDF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79531"/>
              <a:ext cx="10034857" cy="454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753536" y="4550049"/>
            <a:ext cx="7526143" cy="849532"/>
            <a:chOff x="0" y="0"/>
            <a:chExt cx="10034857" cy="1132710"/>
          </a:xfrm>
        </p:grpSpPr>
        <p:sp>
          <p:nvSpPr>
            <p:cNvPr id="9" name="TextBox 9"/>
            <p:cNvSpPr txBox="1"/>
            <p:nvPr/>
          </p:nvSpPr>
          <p:spPr>
            <a:xfrm>
              <a:off x="0" y="-38100"/>
              <a:ext cx="10034857" cy="5240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Nourd Bold Bold"/>
                </a:rPr>
                <a:t>KC SCHOLARS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78685"/>
              <a:ext cx="10034857" cy="454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753536" y="7665434"/>
            <a:ext cx="7526143" cy="844637"/>
            <a:chOff x="0" y="0"/>
            <a:chExt cx="10034857" cy="1126183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38100"/>
              <a:ext cx="10034857" cy="5240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Nourd Bold Bold"/>
                </a:rPr>
                <a:t>BISHOP WARD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672158"/>
              <a:ext cx="10034857" cy="454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425532" y="1028700"/>
            <a:ext cx="6642213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>
                <a:solidFill>
                  <a:srgbClr val="FFFFFF"/>
                </a:solidFill>
                <a:latin typeface="Nourd Bold Bold"/>
              </a:rPr>
              <a:t>Partnerships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87200" y="1956756"/>
            <a:ext cx="12513600" cy="5410664"/>
            <a:chOff x="0" y="0"/>
            <a:chExt cx="16684800" cy="7214221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16684800" cy="1219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00"/>
                </a:lnSpc>
              </a:pPr>
              <a:r>
                <a:rPr lang="en-US" sz="6000" dirty="0">
                  <a:solidFill>
                    <a:srgbClr val="FFFFFF"/>
                  </a:solidFill>
                  <a:latin typeface="Nourd Bold Bold"/>
                </a:rPr>
                <a:t>Thank You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31662"/>
              <a:ext cx="16684800" cy="52825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799" dirty="0">
                  <a:solidFill>
                    <a:srgbClr val="000000"/>
                  </a:solidFill>
                  <a:latin typeface="Muli Regular Italics"/>
                </a:rPr>
                <a:t>We couldn’t do it without you! </a:t>
              </a:r>
            </a:p>
            <a:p>
              <a:pPr algn="ctr">
                <a:lnSpc>
                  <a:spcPts val="3919"/>
                </a:lnSpc>
              </a:pPr>
              <a:endParaRPr lang="en-US" sz="2799" dirty="0">
                <a:solidFill>
                  <a:srgbClr val="000000"/>
                </a:solidFill>
                <a:latin typeface="Muli Regular Italics"/>
              </a:endParaRPr>
            </a:p>
            <a:p>
              <a:pPr>
                <a:lnSpc>
                  <a:spcPts val="3919"/>
                </a:lnSpc>
              </a:pPr>
              <a:r>
                <a:rPr lang="en-US" sz="2750" dirty="0">
                  <a:solidFill>
                    <a:srgbClr val="000000"/>
                  </a:solidFill>
                  <a:latin typeface="Muli Regular Italics"/>
                </a:rPr>
                <a:t>Thank you to all the departments that work with us to bring in new students. Thank you also for all the help Donnelly Faculty &amp; Staff contribute in recruiting new students. Your efforts are appreciated and recognized.</a:t>
              </a:r>
            </a:p>
            <a:p>
              <a:pPr>
                <a:lnSpc>
                  <a:spcPts val="3919"/>
                </a:lnSpc>
              </a:pPr>
              <a:endParaRPr lang="en-US" sz="2799" dirty="0">
                <a:solidFill>
                  <a:srgbClr val="000000"/>
                </a:solidFill>
                <a:latin typeface="Muli Regular Italics"/>
              </a:endParaRPr>
            </a:p>
            <a:p>
              <a:pPr algn="ctr">
                <a:lnSpc>
                  <a:spcPts val="3919"/>
                </a:lnSpc>
              </a:pPr>
              <a:r>
                <a:rPr lang="en-US" sz="2799" b="1" dirty="0">
                  <a:solidFill>
                    <a:srgbClr val="000000"/>
                  </a:solidFill>
                  <a:latin typeface="Muli Regular Italics"/>
                </a:rPr>
                <a:t>Go Dragons!</a:t>
              </a:r>
            </a:p>
            <a:p>
              <a:pPr>
                <a:lnSpc>
                  <a:spcPts val="3919"/>
                </a:lnSpc>
              </a:pPr>
              <a:endParaRPr lang="en-US" sz="2799" dirty="0">
                <a:solidFill>
                  <a:srgbClr val="000000"/>
                </a:solidFill>
                <a:latin typeface="Muli Regular Itali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2866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0FA3CABD72C246ADE677AB4D43BB85" ma:contentTypeVersion="7" ma:contentTypeDescription="Create a new document." ma:contentTypeScope="" ma:versionID="d390fa8be3a8fef1ea2a100929ffa9a5">
  <xsd:schema xmlns:xsd="http://www.w3.org/2001/XMLSchema" xmlns:xs="http://www.w3.org/2001/XMLSchema" xmlns:p="http://schemas.microsoft.com/office/2006/metadata/properties" xmlns:ns3="af72e8d5-1688-45ec-b6a7-d6ae244058b2" xmlns:ns4="bc3db78a-8f53-4725-b955-e8396df89f39" targetNamespace="http://schemas.microsoft.com/office/2006/metadata/properties" ma:root="true" ma:fieldsID="da11d96e49c6183dc679c15ead3860e4" ns3:_="" ns4:_="">
    <xsd:import namespace="af72e8d5-1688-45ec-b6a7-d6ae244058b2"/>
    <xsd:import namespace="bc3db78a-8f53-4725-b955-e8396df89f3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2e8d5-1688-45ec-b6a7-d6ae244058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db78a-8f53-4725-b955-e8396df89f3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3A3DEC-7D4C-4042-A860-40A5CD0C9F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72e8d5-1688-45ec-b6a7-d6ae244058b2"/>
    <ds:schemaRef ds:uri="bc3db78a-8f53-4725-b955-e8396df89f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CE5404-5C03-446D-B5EE-0AE0699175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8FAA1E-CB9F-43E7-ACAE-4CF6B111DBEF}">
  <ds:schemaRefs>
    <ds:schemaRef ds:uri="http://schemas.openxmlformats.org/package/2006/metadata/core-properties"/>
    <ds:schemaRef ds:uri="http://schemas.microsoft.com/office/2006/documentManagement/types"/>
    <ds:schemaRef ds:uri="bc3db78a-8f53-4725-b955-e8396df89f39"/>
    <ds:schemaRef ds:uri="http://purl.org/dc/elements/1.1/"/>
    <ds:schemaRef ds:uri="http://schemas.microsoft.com/office/2006/metadata/properties"/>
    <ds:schemaRef ds:uri="af72e8d5-1688-45ec-b6a7-d6ae244058b2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220</Words>
  <Application>Microsoft Office PowerPoint</Application>
  <PresentationFormat>Custom</PresentationFormat>
  <Paragraphs>49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3D Monsters Studying Values Education Presentation</dc:title>
  <cp:lastModifiedBy>Erica Baker</cp:lastModifiedBy>
  <cp:revision>18</cp:revision>
  <dcterms:created xsi:type="dcterms:W3CDTF">2006-08-16T00:00:00Z</dcterms:created>
  <dcterms:modified xsi:type="dcterms:W3CDTF">2021-04-14T14:56:09Z</dcterms:modified>
  <dc:identifier>DAEbF_mGZvo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0x010100780FA3CABD72C246ADE677AB4D43BB85</vt:lpwstr>
  </property>
</Properties>
</file>